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5"/>
  </p:sldMasterIdLst>
  <p:notesMasterIdLst>
    <p:notesMasterId r:id="rId35"/>
  </p:notesMasterIdLst>
  <p:handoutMasterIdLst>
    <p:handoutMasterId r:id="rId36"/>
  </p:handoutMasterIdLst>
  <p:sldIdLst>
    <p:sldId id="382" r:id="rId6"/>
    <p:sldId id="361" r:id="rId7"/>
    <p:sldId id="362" r:id="rId8"/>
    <p:sldId id="400" r:id="rId9"/>
    <p:sldId id="384" r:id="rId10"/>
    <p:sldId id="385" r:id="rId11"/>
    <p:sldId id="363" r:id="rId12"/>
    <p:sldId id="365" r:id="rId13"/>
    <p:sldId id="366" r:id="rId14"/>
    <p:sldId id="367" r:id="rId15"/>
    <p:sldId id="370" r:id="rId16"/>
    <p:sldId id="388" r:id="rId17"/>
    <p:sldId id="372" r:id="rId18"/>
    <p:sldId id="390" r:id="rId19"/>
    <p:sldId id="373" r:id="rId20"/>
    <p:sldId id="374" r:id="rId21"/>
    <p:sldId id="375" r:id="rId22"/>
    <p:sldId id="398" r:id="rId23"/>
    <p:sldId id="376" r:id="rId24"/>
    <p:sldId id="377" r:id="rId25"/>
    <p:sldId id="378" r:id="rId26"/>
    <p:sldId id="396" r:id="rId27"/>
    <p:sldId id="391" r:id="rId28"/>
    <p:sldId id="394" r:id="rId29"/>
    <p:sldId id="395" r:id="rId30"/>
    <p:sldId id="399" r:id="rId31"/>
    <p:sldId id="380" r:id="rId32"/>
    <p:sldId id="402" r:id="rId33"/>
    <p:sldId id="401" r:id="rId34"/>
  </p:sldIdLst>
  <p:sldSz cx="9144000" cy="6858000" type="screen4x3"/>
  <p:notesSz cx="6797675" cy="9926638"/>
  <p:defaultTextStyle>
    <a:defPPr>
      <a:defRPr lang="fi-FI"/>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e Karkoski" initials="AK" lastIdx="37"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58B00"/>
    <a:srgbClr val="215134"/>
    <a:srgbClr val="D7051E"/>
    <a:srgbClr val="215137"/>
    <a:srgbClr val="99999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07" autoAdjust="0"/>
    <p:restoredTop sz="94660"/>
  </p:normalViewPr>
  <p:slideViewPr>
    <p:cSldViewPr>
      <p:cViewPr>
        <p:scale>
          <a:sx n="100" d="100"/>
          <a:sy n="100" d="100"/>
        </p:scale>
        <p:origin x="-99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10" d="100"/>
          <a:sy n="110" d="100"/>
        </p:scale>
        <p:origin x="-960" y="265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dirty="0"/>
            </a:lvl1pPr>
          </a:lstStyle>
          <a:p>
            <a:pPr>
              <a:defRPr/>
            </a:pPr>
            <a:endParaRPr lang="fi-FI"/>
          </a:p>
        </p:txBody>
      </p:sp>
      <p:sp>
        <p:nvSpPr>
          <p:cNvPr id="5123"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D88644AA-9639-46F8-B1D3-2AC95DB13F58}" type="datetime1">
              <a:rPr lang="fi-FI"/>
              <a:pPr>
                <a:defRPr/>
              </a:pPr>
              <a:t>19.10.2016</a:t>
            </a:fld>
            <a:endParaRPr lang="fi-FI" dirty="0"/>
          </a:p>
        </p:txBody>
      </p:sp>
      <p:sp>
        <p:nvSpPr>
          <p:cNvPr id="5124"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dirty="0"/>
            </a:lvl1pPr>
          </a:lstStyle>
          <a:p>
            <a:pPr>
              <a:defRPr/>
            </a:pPr>
            <a:endParaRPr lang="fi-FI"/>
          </a:p>
        </p:txBody>
      </p:sp>
      <p:sp>
        <p:nvSpPr>
          <p:cNvPr id="5125"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89F77FE-A0B6-4365-BC44-B1E8F9658029}" type="slidenum">
              <a:rPr lang="fi-FI"/>
              <a:pPr>
                <a:defRPr/>
              </a:pPr>
              <a:t>‹#›</a:t>
            </a:fld>
            <a:endParaRPr lang="fi-FI" dirty="0"/>
          </a:p>
        </p:txBody>
      </p:sp>
    </p:spTree>
    <p:extLst>
      <p:ext uri="{BB962C8B-B14F-4D97-AF65-F5344CB8AC3E}">
        <p14:creationId xmlns:p14="http://schemas.microsoft.com/office/powerpoint/2010/main" val="39871703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dirty="0"/>
            </a:lvl1pPr>
          </a:lstStyle>
          <a:p>
            <a:pPr>
              <a:defRPr/>
            </a:pPr>
            <a:endParaRPr lang="fi-FI"/>
          </a:p>
        </p:txBody>
      </p:sp>
      <p:sp>
        <p:nvSpPr>
          <p:cNvPr id="12291"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ADFE0C08-754D-459D-AE4B-E061EE4F08E5}" type="datetime1">
              <a:rPr lang="fi-FI"/>
              <a:pPr>
                <a:defRPr/>
              </a:pPr>
              <a:t>19.10.2016</a:t>
            </a:fld>
            <a:endParaRPr lang="fi-FI" dirty="0"/>
          </a:p>
        </p:txBody>
      </p:sp>
      <p:sp>
        <p:nvSpPr>
          <p:cNvPr id="31748"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i-FI" noProof="0" smtClean="0"/>
              <a:t>Muokkaa tekstin perustyylejä napsauttamalla</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p>
        </p:txBody>
      </p:sp>
      <p:sp>
        <p:nvSpPr>
          <p:cNvPr id="12294"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dirty="0"/>
            </a:lvl1pPr>
          </a:lstStyle>
          <a:p>
            <a:pPr>
              <a:defRPr/>
            </a:pPr>
            <a:endParaRPr lang="fi-FI"/>
          </a:p>
        </p:txBody>
      </p:sp>
      <p:sp>
        <p:nvSpPr>
          <p:cNvPr id="12295"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4F3D573-939E-47CF-9265-2884ECCEE5D5}" type="slidenum">
              <a:rPr lang="fi-FI"/>
              <a:pPr>
                <a:defRPr/>
              </a:pPr>
              <a:t>‹#›</a:t>
            </a:fld>
            <a:endParaRPr lang="fi-FI" dirty="0"/>
          </a:p>
        </p:txBody>
      </p:sp>
    </p:spTree>
    <p:extLst>
      <p:ext uri="{BB962C8B-B14F-4D97-AF65-F5344CB8AC3E}">
        <p14:creationId xmlns:p14="http://schemas.microsoft.com/office/powerpoint/2010/main" val="90830354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673419A1-8C63-4982-81EA-5CA3639E95B5}"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B0F0B5DD-A946-4A3F-A269-F150052A3036}" type="slidenum">
              <a:rPr lang="fi-FI" altLang="fi-FI" smtClean="0">
                <a:latin typeface="Arial" charset="0"/>
              </a:rPr>
              <a:pPr algn="r" eaLnBrk="1" hangingPunct="1">
                <a:spcBef>
                  <a:spcPct val="0"/>
                </a:spcBef>
              </a:pPr>
              <a:t>1</a:t>
            </a:fld>
            <a:endParaRPr lang="fi-FI" altLang="fi-FI" smtClean="0">
              <a:latin typeface="Arial" charset="0"/>
            </a:endParaRPr>
          </a:p>
        </p:txBody>
      </p:sp>
      <p:sp>
        <p:nvSpPr>
          <p:cNvPr id="32772" name="Rectangle 2"/>
          <p:cNvSpPr>
            <a:spLocks noGrp="1" noRot="1" noChangeAspect="1" noChangeArrowheads="1" noTextEdit="1"/>
          </p:cNvSpPr>
          <p:nvPr>
            <p:ph type="sldImg"/>
          </p:nvPr>
        </p:nvSpPr>
        <p:spPr>
          <a:xfrm>
            <a:off x="917575" y="744538"/>
            <a:ext cx="4962525" cy="3722687"/>
          </a:xfrm>
          <a:ln/>
        </p:spPr>
      </p:sp>
      <p:sp>
        <p:nvSpPr>
          <p:cNvPr id="3277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i-FI" altLang="fi-FI"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ian kuvan paikkamerkki 1"/>
          <p:cNvSpPr>
            <a:spLocks noGrp="1" noRot="1" noChangeAspect="1" noTextEdit="1"/>
          </p:cNvSpPr>
          <p:nvPr>
            <p:ph type="sldImg"/>
          </p:nvPr>
        </p:nvSpPr>
        <p:spPr>
          <a:xfrm>
            <a:off x="917575" y="744538"/>
            <a:ext cx="4962525" cy="3722687"/>
          </a:xfrm>
          <a:ln/>
        </p:spPr>
      </p:sp>
      <p:sp>
        <p:nvSpPr>
          <p:cNvPr id="43011"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43012"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8B992B58-1173-4312-A999-96762567142F}"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43013"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82F81DF1-4215-4D21-B076-D198B092E147}" type="slidenum">
              <a:rPr lang="fi-FI" altLang="fi-FI" smtClean="0">
                <a:latin typeface="Arial" charset="0"/>
              </a:rPr>
              <a:pPr algn="r" eaLnBrk="1" hangingPunct="1">
                <a:spcBef>
                  <a:spcPct val="0"/>
                </a:spcBef>
              </a:pPr>
              <a:t>11</a:t>
            </a:fld>
            <a:endParaRPr lang="fi-FI" altLang="fi-FI"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ian kuvan paikkamerkki 1"/>
          <p:cNvSpPr>
            <a:spLocks noGrp="1" noRot="1" noChangeAspect="1" noTextEdit="1"/>
          </p:cNvSpPr>
          <p:nvPr>
            <p:ph type="sldImg"/>
          </p:nvPr>
        </p:nvSpPr>
        <p:spPr>
          <a:xfrm>
            <a:off x="917575" y="744538"/>
            <a:ext cx="4962525" cy="3722687"/>
          </a:xfrm>
          <a:ln/>
        </p:spPr>
      </p:sp>
      <p:sp>
        <p:nvSpPr>
          <p:cNvPr id="44035"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44036"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EFF20C10-66C8-404C-9E1A-A38313F0E67D}"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44037"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3C148BEE-1A2B-4ED1-8A19-ECCE68A151B9}" type="slidenum">
              <a:rPr lang="fi-FI" altLang="fi-FI" smtClean="0">
                <a:latin typeface="Arial" charset="0"/>
              </a:rPr>
              <a:pPr algn="r" eaLnBrk="1" hangingPunct="1">
                <a:spcBef>
                  <a:spcPct val="0"/>
                </a:spcBef>
              </a:pPr>
              <a:t>12</a:t>
            </a:fld>
            <a:endParaRPr lang="fi-FI" altLang="fi-FI"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ian kuvan paikkamerkki 1"/>
          <p:cNvSpPr>
            <a:spLocks noGrp="1" noRot="1" noChangeAspect="1" noTextEdit="1"/>
          </p:cNvSpPr>
          <p:nvPr>
            <p:ph type="sldImg"/>
          </p:nvPr>
        </p:nvSpPr>
        <p:spPr>
          <a:xfrm>
            <a:off x="917575" y="744538"/>
            <a:ext cx="4962525" cy="3722687"/>
          </a:xfrm>
          <a:ln/>
        </p:spPr>
      </p:sp>
      <p:sp>
        <p:nvSpPr>
          <p:cNvPr id="45059"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i-FI" altLang="fi-FI" smtClean="0"/>
              <a:t>Omaa autoa käytettäessä vähennyksen määrä määräytyy vuosittain vahvistettavan Verohallinnon päätöksen mukaisesti. Huomaa, että vähennys ei ole samansuuruinen kuin se määrä, jonka työnantaja voi korvata verovapaasti työntekijälle. </a:t>
            </a:r>
          </a:p>
        </p:txBody>
      </p:sp>
      <p:sp>
        <p:nvSpPr>
          <p:cNvPr id="45060"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B00D0A90-C37E-4712-83E1-1738D0D01309}"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45061"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86F95497-49A1-4AD2-BEB0-DC7ABB0D1085}" type="slidenum">
              <a:rPr lang="fi-FI" altLang="fi-FI" smtClean="0">
                <a:latin typeface="Arial" charset="0"/>
              </a:rPr>
              <a:pPr algn="r" eaLnBrk="1" hangingPunct="1">
                <a:spcBef>
                  <a:spcPct val="0"/>
                </a:spcBef>
              </a:pPr>
              <a:t>13</a:t>
            </a:fld>
            <a:endParaRPr lang="fi-FI" altLang="fi-FI"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ian kuvan paikkamerkki 1"/>
          <p:cNvSpPr>
            <a:spLocks noGrp="1" noRot="1" noChangeAspect="1" noTextEdit="1"/>
          </p:cNvSpPr>
          <p:nvPr>
            <p:ph type="sldImg"/>
          </p:nvPr>
        </p:nvSpPr>
        <p:spPr>
          <a:xfrm>
            <a:off x="917575" y="744538"/>
            <a:ext cx="4962525" cy="3722687"/>
          </a:xfrm>
          <a:ln/>
        </p:spPr>
      </p:sp>
      <p:sp>
        <p:nvSpPr>
          <p:cNvPr id="46083"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i-FI" altLang="fi-FI" smtClean="0"/>
              <a:t>Jos on osoitettu, että kuluja on todellisuudessa aiheutunut, mutta aiheutuneiden kulujen määrää ei ole kyetty yksilöimään, voidaan vähennys hyväksyä, jos verovelvollinen antaa luotettavan selvityksen siitä, mistä tai miten vähennysvaatimuksen perusteena olevat lisääntyneet elantomenot ovat syntyneet.</a:t>
            </a:r>
          </a:p>
        </p:txBody>
      </p:sp>
      <p:sp>
        <p:nvSpPr>
          <p:cNvPr id="46084"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D02A025B-CF3D-4845-B2E3-DD53473089C8}"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46085"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B5C15E6A-10DC-4618-8E0E-646020AE27C5}" type="slidenum">
              <a:rPr lang="fi-FI" altLang="fi-FI" smtClean="0">
                <a:latin typeface="Arial" charset="0"/>
              </a:rPr>
              <a:pPr algn="r" eaLnBrk="1" hangingPunct="1">
                <a:spcBef>
                  <a:spcPct val="0"/>
                </a:spcBef>
              </a:pPr>
              <a:t>14</a:t>
            </a:fld>
            <a:endParaRPr lang="fi-FI" altLang="fi-FI"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ian kuvan paikkamerkki 1"/>
          <p:cNvSpPr>
            <a:spLocks noGrp="1" noRot="1" noChangeAspect="1" noTextEdit="1"/>
          </p:cNvSpPr>
          <p:nvPr>
            <p:ph type="sldImg"/>
          </p:nvPr>
        </p:nvSpPr>
        <p:spPr>
          <a:xfrm>
            <a:off x="877888" y="714375"/>
            <a:ext cx="4962525" cy="3722688"/>
          </a:xfrm>
          <a:ln/>
        </p:spPr>
      </p:sp>
      <p:sp>
        <p:nvSpPr>
          <p:cNvPr id="47107"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1" hangingPunct="1">
              <a:spcBef>
                <a:spcPct val="0"/>
              </a:spcBef>
            </a:pPr>
            <a:r>
              <a:rPr lang="fi-FI" altLang="fi-FI" smtClean="0"/>
              <a:t>Koneiden ja laitteiden ostokulut</a:t>
            </a:r>
          </a:p>
          <a:p>
            <a:pPr marL="342900" indent="-342900" eaLnBrk="1" hangingPunct="1">
              <a:spcBef>
                <a:spcPct val="0"/>
              </a:spcBef>
            </a:pPr>
            <a:endParaRPr lang="fi-FI" altLang="fi-FI" smtClean="0"/>
          </a:p>
          <a:p>
            <a:pPr marL="342900" indent="-342900" eaLnBrk="1" hangingPunct="1">
              <a:spcBef>
                <a:spcPct val="0"/>
              </a:spcBef>
              <a:buFont typeface="Wingdings" pitchFamily="2" charset="2"/>
              <a:buChar char="§"/>
            </a:pPr>
            <a:r>
              <a:rPr lang="fi-FI" altLang="fi-FI" smtClean="0"/>
              <a:t>jos työssä käytettävän laitteen ostohinta alle 1.000 e, vähennys kerralla</a:t>
            </a:r>
          </a:p>
          <a:p>
            <a:pPr marL="342900" indent="-342900" eaLnBrk="1" hangingPunct="1">
              <a:spcBef>
                <a:spcPct val="0"/>
              </a:spcBef>
              <a:buFont typeface="Wingdings" pitchFamily="2" charset="2"/>
              <a:buChar char="§"/>
            </a:pPr>
            <a:r>
              <a:rPr lang="fi-FI" altLang="fi-FI" smtClean="0"/>
              <a:t>jos ostohinta on 1.000 e tai enemmän, vähennys myönnetään vuosittain 25 %:n menojäännöspoistona </a:t>
            </a:r>
          </a:p>
          <a:p>
            <a:pPr marL="342900" indent="-342900" eaLnBrk="1" hangingPunct="1">
              <a:spcBef>
                <a:spcPct val="0"/>
              </a:spcBef>
              <a:buFont typeface="Wingdings" pitchFamily="2" charset="2"/>
              <a:buChar char="§"/>
            </a:pPr>
            <a:r>
              <a:rPr lang="fi-FI" altLang="fi-FI" smtClean="0"/>
              <a:t>kun poistamaton menojäännös on  alle 1.000 e, loppuosa on mahdollista vähentää kerralla</a:t>
            </a:r>
          </a:p>
        </p:txBody>
      </p:sp>
      <p:sp>
        <p:nvSpPr>
          <p:cNvPr id="47108"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114A1662-4E8B-4787-8111-3D2E82C0D95C}"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47109"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F75D9F17-D465-426E-A520-BB205B0C1E71}" type="slidenum">
              <a:rPr lang="fi-FI" altLang="fi-FI" smtClean="0">
                <a:latin typeface="Arial" charset="0"/>
              </a:rPr>
              <a:pPr algn="r" eaLnBrk="1" hangingPunct="1">
                <a:spcBef>
                  <a:spcPct val="0"/>
                </a:spcBef>
              </a:pPr>
              <a:t>15</a:t>
            </a:fld>
            <a:endParaRPr lang="fi-FI" altLang="fi-FI"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ian kuvan paikkamerkki 1"/>
          <p:cNvSpPr>
            <a:spLocks noGrp="1" noRot="1" noChangeAspect="1" noTextEdit="1"/>
          </p:cNvSpPr>
          <p:nvPr>
            <p:ph type="sldImg"/>
          </p:nvPr>
        </p:nvSpPr>
        <p:spPr>
          <a:xfrm>
            <a:off x="917575" y="744538"/>
            <a:ext cx="4962525" cy="3722687"/>
          </a:xfrm>
          <a:ln/>
        </p:spPr>
      </p:sp>
      <p:sp>
        <p:nvSpPr>
          <p:cNvPr id="48131" name="Huomautusten paikkamerkki 2"/>
          <p:cNvSpPr>
            <a:spLocks noGrp="1"/>
          </p:cNvSpPr>
          <p:nvPr>
            <p:ph type="body" idx="1"/>
          </p:nvPr>
        </p:nvSpPr>
        <p:spPr>
          <a:xfrm>
            <a:off x="85725" y="4714875"/>
            <a:ext cx="655320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z="1000" smtClean="0"/>
          </a:p>
        </p:txBody>
      </p:sp>
      <p:sp>
        <p:nvSpPr>
          <p:cNvPr id="48132"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D3345680-3765-45AF-A8EF-ACD818F9661A}"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48133"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890750E1-82AA-4E85-BA9F-84F2B90764DD}" type="slidenum">
              <a:rPr lang="fi-FI" altLang="fi-FI" smtClean="0">
                <a:latin typeface="Arial" charset="0"/>
              </a:rPr>
              <a:pPr algn="r" eaLnBrk="1" hangingPunct="1">
                <a:spcBef>
                  <a:spcPct val="0"/>
                </a:spcBef>
              </a:pPr>
              <a:t>16</a:t>
            </a:fld>
            <a:endParaRPr lang="fi-FI" altLang="fi-FI"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ian kuvan paikkamerkki 1"/>
          <p:cNvSpPr>
            <a:spLocks noGrp="1" noRot="1" noChangeAspect="1" noTextEdit="1"/>
          </p:cNvSpPr>
          <p:nvPr>
            <p:ph type="sldImg"/>
          </p:nvPr>
        </p:nvSpPr>
        <p:spPr>
          <a:xfrm>
            <a:off x="917575" y="744538"/>
            <a:ext cx="4962525" cy="3722687"/>
          </a:xfrm>
          <a:ln/>
        </p:spPr>
      </p:sp>
      <p:sp>
        <p:nvSpPr>
          <p:cNvPr id="49155"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49156"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7632B270-9E46-4062-AD0A-520BA567F125}"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49157"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3B138A94-63E7-46E1-A60C-F669D349A613}" type="slidenum">
              <a:rPr lang="fi-FI" altLang="fi-FI" smtClean="0">
                <a:latin typeface="Arial" charset="0"/>
              </a:rPr>
              <a:pPr algn="r" eaLnBrk="1" hangingPunct="1">
                <a:spcBef>
                  <a:spcPct val="0"/>
                </a:spcBef>
              </a:pPr>
              <a:t>17</a:t>
            </a:fld>
            <a:endParaRPr lang="fi-FI" altLang="fi-FI"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ian kuvan paikkamerkki 1"/>
          <p:cNvSpPr>
            <a:spLocks noGrp="1" noRot="1" noChangeAspect="1" noTextEdit="1"/>
          </p:cNvSpPr>
          <p:nvPr>
            <p:ph type="sldImg"/>
          </p:nvPr>
        </p:nvSpPr>
        <p:spPr>
          <a:xfrm>
            <a:off x="917575" y="744538"/>
            <a:ext cx="4962525" cy="3722687"/>
          </a:xfrm>
          <a:ln/>
        </p:spPr>
      </p:sp>
      <p:sp>
        <p:nvSpPr>
          <p:cNvPr id="50179"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50180"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518212A6-7BF7-4E06-B6BC-2F1D3249BB61}" type="datetime1">
              <a:rPr lang="fi-FI" altLang="fi-FI" smtClean="0"/>
              <a:pPr eaLnBrk="1" hangingPunct="1"/>
              <a:t>19.10.2016</a:t>
            </a:fld>
            <a:endParaRPr lang="fi-FI" altLang="fi-FI" smtClean="0"/>
          </a:p>
        </p:txBody>
      </p:sp>
      <p:sp>
        <p:nvSpPr>
          <p:cNvPr id="50181"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73126568-9AF6-4BFA-A1F7-FD1AB72AEB33}" type="slidenum">
              <a:rPr lang="fi-FI" altLang="fi-FI" smtClean="0"/>
              <a:pPr eaLnBrk="1" hangingPunct="1"/>
              <a:t>18</a:t>
            </a:fld>
            <a:endParaRPr lang="fi-FI" altLang="fi-FI"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ian kuvan paikkamerkki 1"/>
          <p:cNvSpPr>
            <a:spLocks noGrp="1" noRot="1" noChangeAspect="1" noTextEdit="1"/>
          </p:cNvSpPr>
          <p:nvPr>
            <p:ph type="sldImg"/>
          </p:nvPr>
        </p:nvSpPr>
        <p:spPr>
          <a:xfrm>
            <a:off x="917575" y="744538"/>
            <a:ext cx="4962525" cy="3722687"/>
          </a:xfrm>
          <a:ln/>
        </p:spPr>
      </p:sp>
      <p:sp>
        <p:nvSpPr>
          <p:cNvPr id="51203"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51204"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53885017-7FDC-4B00-8367-4AE14B4C3A24}"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51205"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84BBBA00-4EDC-43F8-98AD-B6079E6B35FA}" type="slidenum">
              <a:rPr lang="fi-FI" altLang="fi-FI" smtClean="0">
                <a:latin typeface="Arial" charset="0"/>
              </a:rPr>
              <a:pPr algn="r" eaLnBrk="1" hangingPunct="1">
                <a:spcBef>
                  <a:spcPct val="0"/>
                </a:spcBef>
              </a:pPr>
              <a:t>19</a:t>
            </a:fld>
            <a:endParaRPr lang="fi-FI" altLang="fi-FI"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ian kuvan paikkamerkki 1"/>
          <p:cNvSpPr>
            <a:spLocks noGrp="1" noRot="1" noChangeAspect="1" noTextEdit="1"/>
          </p:cNvSpPr>
          <p:nvPr>
            <p:ph type="sldImg"/>
          </p:nvPr>
        </p:nvSpPr>
        <p:spPr>
          <a:xfrm>
            <a:off x="917575" y="744538"/>
            <a:ext cx="4962525" cy="3722687"/>
          </a:xfrm>
          <a:ln/>
        </p:spPr>
      </p:sp>
      <p:sp>
        <p:nvSpPr>
          <p:cNvPr id="52227"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52228"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E5FB1A79-0A58-4531-9763-38F114B21C10}"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52229"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81D3100B-20A1-4519-9DE4-5A6C982AF09C}" type="slidenum">
              <a:rPr lang="fi-FI" altLang="fi-FI" smtClean="0">
                <a:latin typeface="Arial" charset="0"/>
              </a:rPr>
              <a:pPr algn="r" eaLnBrk="1" hangingPunct="1">
                <a:spcBef>
                  <a:spcPct val="0"/>
                </a:spcBef>
              </a:pPr>
              <a:t>20</a:t>
            </a:fld>
            <a:endParaRPr lang="fi-FI" altLang="fi-FI"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ian kuvan paikkamerkki 1"/>
          <p:cNvSpPr>
            <a:spLocks noGrp="1" noRot="1" noChangeAspect="1" noTextEdit="1"/>
          </p:cNvSpPr>
          <p:nvPr>
            <p:ph type="sldImg"/>
          </p:nvPr>
        </p:nvSpPr>
        <p:spPr>
          <a:xfrm>
            <a:off x="917575" y="744538"/>
            <a:ext cx="4962525" cy="3722687"/>
          </a:xfrm>
          <a:ln/>
        </p:spPr>
      </p:sp>
      <p:sp>
        <p:nvSpPr>
          <p:cNvPr id="33795"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33796"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AA9A1FA3-1442-4FD8-AEE2-C9FD41A8FD31}" type="datetime1">
              <a:rPr lang="fi-FI" altLang="fi-FI" smtClean="0"/>
              <a:pPr eaLnBrk="1" hangingPunct="1"/>
              <a:t>19.10.2016</a:t>
            </a:fld>
            <a:endParaRPr lang="fi-FI" altLang="fi-FI" smtClean="0"/>
          </a:p>
        </p:txBody>
      </p:sp>
      <p:sp>
        <p:nvSpPr>
          <p:cNvPr id="33797"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1301F44A-D35A-47AE-AF13-5EA73C137C69}" type="slidenum">
              <a:rPr lang="fi-FI" altLang="fi-FI" smtClean="0"/>
              <a:pPr eaLnBrk="1" hangingPunct="1"/>
              <a:t>2</a:t>
            </a:fld>
            <a:endParaRPr lang="fi-FI" altLang="fi-FI"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ian kuvan paikkamerkki 1"/>
          <p:cNvSpPr>
            <a:spLocks noGrp="1" noRot="1" noChangeAspect="1" noTextEdit="1"/>
          </p:cNvSpPr>
          <p:nvPr>
            <p:ph type="sldImg"/>
          </p:nvPr>
        </p:nvSpPr>
        <p:spPr>
          <a:xfrm>
            <a:off x="917575" y="744538"/>
            <a:ext cx="4962525" cy="3722687"/>
          </a:xfrm>
          <a:ln/>
        </p:spPr>
      </p:sp>
      <p:sp>
        <p:nvSpPr>
          <p:cNvPr id="45059" name="Huomautusten paikkamerkki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fi-FI" altLang="fi-FI" sz="1090" dirty="0" smtClean="0"/>
          </a:p>
        </p:txBody>
      </p:sp>
      <p:sp>
        <p:nvSpPr>
          <p:cNvPr id="53252"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460E3EB7-A063-419C-8BB7-86848950EB5F}"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53253"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845E00CE-237A-4746-9D69-5EC82724EE71}" type="slidenum">
              <a:rPr lang="fi-FI" altLang="fi-FI" smtClean="0">
                <a:latin typeface="Arial" charset="0"/>
              </a:rPr>
              <a:pPr algn="r" eaLnBrk="1" hangingPunct="1">
                <a:spcBef>
                  <a:spcPct val="0"/>
                </a:spcBef>
              </a:pPr>
              <a:t>21</a:t>
            </a:fld>
            <a:endParaRPr lang="fi-FI" altLang="fi-FI" smtClean="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ian kuvan paikkamerkki 1"/>
          <p:cNvSpPr>
            <a:spLocks noGrp="1" noRot="1" noChangeAspect="1" noTextEdit="1"/>
          </p:cNvSpPr>
          <p:nvPr>
            <p:ph type="sldImg"/>
          </p:nvPr>
        </p:nvSpPr>
        <p:spPr>
          <a:xfrm>
            <a:off x="917575" y="744538"/>
            <a:ext cx="4962525" cy="3722687"/>
          </a:xfrm>
          <a:ln/>
        </p:spPr>
      </p:sp>
      <p:sp>
        <p:nvSpPr>
          <p:cNvPr id="54275"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54276"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C6D5FD1C-8DED-48FC-8996-8BFB6ACCFD54}"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54277"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453429E6-6D7E-405B-85E9-FCE306C5BE35}" type="slidenum">
              <a:rPr lang="fi-FI" altLang="fi-FI" smtClean="0">
                <a:latin typeface="Arial" charset="0"/>
              </a:rPr>
              <a:pPr algn="r" eaLnBrk="1" hangingPunct="1">
                <a:spcBef>
                  <a:spcPct val="0"/>
                </a:spcBef>
              </a:pPr>
              <a:t>22</a:t>
            </a:fld>
            <a:endParaRPr lang="fi-FI" altLang="fi-FI" smtClean="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Dian kuvan paikkamerkki 1"/>
          <p:cNvSpPr>
            <a:spLocks noGrp="1" noRot="1" noChangeAspect="1" noTextEdit="1"/>
          </p:cNvSpPr>
          <p:nvPr>
            <p:ph type="sldImg"/>
          </p:nvPr>
        </p:nvSpPr>
        <p:spPr>
          <a:xfrm>
            <a:off x="917575" y="744538"/>
            <a:ext cx="4962525" cy="3722687"/>
          </a:xfrm>
          <a:ln/>
        </p:spPr>
      </p:sp>
      <p:sp>
        <p:nvSpPr>
          <p:cNvPr id="55299"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spcBef>
                <a:spcPct val="0"/>
              </a:spcBef>
            </a:pPr>
            <a:r>
              <a:rPr lang="fi-FI" altLang="fi-FI" smtClean="0"/>
              <a:t>Ilmoita Muut ansiotulot -kohdassa  </a:t>
            </a:r>
            <a:r>
              <a:rPr lang="fi-FI" altLang="fi-FI" u="sng" smtClean="0"/>
              <a:t>vain apurahojen verollinen osuus.  </a:t>
            </a:r>
            <a:endParaRPr lang="fi-FI" altLang="fi-FI" smtClean="0"/>
          </a:p>
          <a:p>
            <a:pPr lvl="1" eaLnBrk="1" hangingPunct="1">
              <a:spcBef>
                <a:spcPct val="0"/>
              </a:spcBef>
            </a:pPr>
            <a:r>
              <a:rPr lang="fi-FI" altLang="fi-FI" smtClean="0"/>
              <a:t>Jos apurahojen yhteismäärä ei ylitä verovapaan taiteilija-apurahan määrää tai kaikki apurahat on saatu julkisyhteisöiltä, Muut ansiotulot -kohdassa ei ilmoiteta mitään</a:t>
            </a:r>
          </a:p>
          <a:p>
            <a:pPr lvl="1" eaLnBrk="1" hangingPunct="1">
              <a:spcBef>
                <a:spcPct val="0"/>
              </a:spcBef>
            </a:pPr>
            <a:endParaRPr lang="fi-FI" altLang="fi-FI" sz="1800" smtClean="0"/>
          </a:p>
          <a:p>
            <a:pPr eaLnBrk="1" hangingPunct="1">
              <a:spcBef>
                <a:spcPct val="0"/>
              </a:spcBef>
            </a:pPr>
            <a:endParaRPr lang="fi-FI" altLang="fi-FI" sz="1800" smtClean="0">
              <a:solidFill>
                <a:srgbClr val="215137"/>
              </a:solidFill>
            </a:endParaRPr>
          </a:p>
          <a:p>
            <a:pPr eaLnBrk="1" hangingPunct="1">
              <a:spcBef>
                <a:spcPct val="0"/>
              </a:spcBef>
            </a:pPr>
            <a:r>
              <a:rPr lang="fi-FI" altLang="fi-FI" sz="1800" smtClean="0">
                <a:solidFill>
                  <a:srgbClr val="215137"/>
                </a:solidFill>
              </a:rPr>
              <a:t>   </a:t>
            </a:r>
          </a:p>
        </p:txBody>
      </p:sp>
      <p:sp>
        <p:nvSpPr>
          <p:cNvPr id="55300"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C1CD79E4-A546-4889-B63A-6714087E0FE8}"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55301"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DA5DA5B8-AB99-4819-95FE-3D5100D3C1ED}" type="slidenum">
              <a:rPr lang="fi-FI" altLang="fi-FI" smtClean="0">
                <a:latin typeface="Arial" charset="0"/>
              </a:rPr>
              <a:pPr algn="r" eaLnBrk="1" hangingPunct="1">
                <a:spcBef>
                  <a:spcPct val="0"/>
                </a:spcBef>
              </a:pPr>
              <a:t>23</a:t>
            </a:fld>
            <a:endParaRPr lang="fi-FI" altLang="fi-FI" smtClean="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ian kuvan paikkamerkki 1"/>
          <p:cNvSpPr>
            <a:spLocks noGrp="1" noRot="1" noChangeAspect="1" noTextEdit="1"/>
          </p:cNvSpPr>
          <p:nvPr>
            <p:ph type="sldImg"/>
          </p:nvPr>
        </p:nvSpPr>
        <p:spPr>
          <a:xfrm>
            <a:off x="917575" y="744538"/>
            <a:ext cx="4962525" cy="3722687"/>
          </a:xfrm>
          <a:ln/>
        </p:spPr>
      </p:sp>
      <p:sp>
        <p:nvSpPr>
          <p:cNvPr id="3" name="Huomautusten paikkamerkki 2"/>
          <p:cNvSpPr>
            <a:spLocks noGrp="1"/>
          </p:cNvSpPr>
          <p:nvPr>
            <p:ph type="body" idx="1"/>
          </p:nvPr>
        </p:nvSpPr>
        <p:spPr/>
        <p:txBody>
          <a:bodyPr/>
          <a:lstStyle/>
          <a:p>
            <a:pPr>
              <a:defRPr/>
            </a:pPr>
            <a:endParaRPr lang="fi-FI" altLang="fi-FI" sz="2000" dirty="0">
              <a:solidFill>
                <a:srgbClr val="215137"/>
              </a:solidFill>
            </a:endParaRPr>
          </a:p>
          <a:p>
            <a:pPr marL="342900" indent="-342900">
              <a:defRPr/>
            </a:pPr>
            <a:r>
              <a:rPr lang="fi-FI" altLang="fi-FI" sz="1600" dirty="0" smtClean="0"/>
              <a:t>       </a:t>
            </a:r>
            <a:endParaRPr lang="fi-FI" altLang="fi-FI" sz="1600" dirty="0">
              <a:solidFill>
                <a:srgbClr val="215137"/>
              </a:solidFill>
            </a:endParaRPr>
          </a:p>
          <a:p>
            <a:pPr>
              <a:defRPr/>
            </a:pPr>
            <a:endParaRPr lang="fi-FI" dirty="0"/>
          </a:p>
        </p:txBody>
      </p:sp>
      <p:sp>
        <p:nvSpPr>
          <p:cNvPr id="56324"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2A04EAF6-A69D-4DD7-8B00-3553F98EA9F1}"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56325"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5D2D2BAA-0FD8-4487-A701-EC28224F5E19}" type="slidenum">
              <a:rPr lang="fi-FI" altLang="fi-FI" smtClean="0">
                <a:latin typeface="Arial" charset="0"/>
              </a:rPr>
              <a:pPr algn="r" eaLnBrk="1" hangingPunct="1">
                <a:spcBef>
                  <a:spcPct val="0"/>
                </a:spcBef>
              </a:pPr>
              <a:t>24</a:t>
            </a:fld>
            <a:endParaRPr lang="fi-FI" altLang="fi-FI" smtClean="0">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Dian kuvan paikkamerkki 1"/>
          <p:cNvSpPr>
            <a:spLocks noGrp="1" noRot="1" noChangeAspect="1" noTextEdit="1"/>
          </p:cNvSpPr>
          <p:nvPr>
            <p:ph type="sldImg"/>
          </p:nvPr>
        </p:nvSpPr>
        <p:spPr>
          <a:xfrm>
            <a:off x="917575" y="744538"/>
            <a:ext cx="4962525" cy="3722687"/>
          </a:xfrm>
          <a:ln/>
        </p:spPr>
      </p:sp>
      <p:sp>
        <p:nvSpPr>
          <p:cNvPr id="57347"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57348"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3A2450EC-BD72-46EE-B92F-97C66D2C5C94}"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57349"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65623EBB-A774-43CE-B639-2BB197449056}" type="slidenum">
              <a:rPr lang="fi-FI" altLang="fi-FI" smtClean="0">
                <a:latin typeface="Arial" charset="0"/>
              </a:rPr>
              <a:pPr algn="r" eaLnBrk="1" hangingPunct="1">
                <a:spcBef>
                  <a:spcPct val="0"/>
                </a:spcBef>
              </a:pPr>
              <a:t>25</a:t>
            </a:fld>
            <a:endParaRPr lang="fi-FI" altLang="fi-FI" smtClean="0">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Dian kuvan paikkamerkki 1"/>
          <p:cNvSpPr>
            <a:spLocks noGrp="1" noRot="1" noChangeAspect="1" noTextEdit="1"/>
          </p:cNvSpPr>
          <p:nvPr>
            <p:ph type="sldImg"/>
          </p:nvPr>
        </p:nvSpPr>
        <p:spPr>
          <a:xfrm>
            <a:off x="917575" y="744538"/>
            <a:ext cx="4962525" cy="3722687"/>
          </a:xfrm>
          <a:ln/>
        </p:spPr>
      </p:sp>
      <p:sp>
        <p:nvSpPr>
          <p:cNvPr id="58371"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58372"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9BD70EA8-7EB6-4AB5-B03B-112DAA77D073}" type="datetime1">
              <a:rPr lang="fi-FI" altLang="fi-FI" smtClean="0"/>
              <a:pPr eaLnBrk="1" hangingPunct="1"/>
              <a:t>19.10.2016</a:t>
            </a:fld>
            <a:endParaRPr lang="fi-FI" altLang="fi-FI" smtClean="0"/>
          </a:p>
        </p:txBody>
      </p:sp>
      <p:sp>
        <p:nvSpPr>
          <p:cNvPr id="58373"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7700938A-1791-4498-B1DF-23B91EDD3305}" type="slidenum">
              <a:rPr lang="fi-FI" altLang="fi-FI" smtClean="0"/>
              <a:pPr eaLnBrk="1" hangingPunct="1"/>
              <a:t>26</a:t>
            </a:fld>
            <a:endParaRPr lang="fi-FI" altLang="fi-FI"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Dian kuvan paikkamerkki 1"/>
          <p:cNvSpPr>
            <a:spLocks noGrp="1" noRot="1" noChangeAspect="1" noTextEdit="1"/>
          </p:cNvSpPr>
          <p:nvPr>
            <p:ph type="sldImg"/>
          </p:nvPr>
        </p:nvSpPr>
        <p:spPr>
          <a:xfrm>
            <a:off x="917575" y="744538"/>
            <a:ext cx="4962525" cy="3722687"/>
          </a:xfrm>
          <a:ln/>
        </p:spPr>
      </p:sp>
      <p:sp>
        <p:nvSpPr>
          <p:cNvPr id="59395"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59396"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81D40543-F2AB-4A7F-A74D-810C135C5EE2}" type="datetime1">
              <a:rPr lang="fi-FI" altLang="fi-FI" smtClean="0"/>
              <a:pPr eaLnBrk="1" hangingPunct="1"/>
              <a:t>19.10.2016</a:t>
            </a:fld>
            <a:endParaRPr lang="fi-FI" altLang="fi-FI" smtClean="0"/>
          </a:p>
        </p:txBody>
      </p:sp>
      <p:sp>
        <p:nvSpPr>
          <p:cNvPr id="59397"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8C9CC93C-AA28-496A-BB3C-4E8CF1B95BA3}" type="slidenum">
              <a:rPr lang="fi-FI" altLang="fi-FI" smtClean="0"/>
              <a:pPr eaLnBrk="1" hangingPunct="1"/>
              <a:t>27</a:t>
            </a:fld>
            <a:endParaRPr lang="fi-FI" altLang="fi-FI"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ian kuvan paikkamerkki 1"/>
          <p:cNvSpPr>
            <a:spLocks noGrp="1" noRot="1" noChangeAspect="1" noTextEdit="1"/>
          </p:cNvSpPr>
          <p:nvPr>
            <p:ph type="sldImg"/>
          </p:nvPr>
        </p:nvSpPr>
        <p:spPr>
          <a:xfrm>
            <a:off x="917575" y="744538"/>
            <a:ext cx="4962525" cy="3722687"/>
          </a:xfrm>
          <a:ln/>
        </p:spPr>
      </p:sp>
      <p:sp>
        <p:nvSpPr>
          <p:cNvPr id="34819"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34820"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C9CBCD6B-59A2-4D22-9DE8-978401FCBCD0}" type="datetime1">
              <a:rPr lang="fi-FI" altLang="fi-FI" smtClean="0"/>
              <a:pPr eaLnBrk="1" hangingPunct="1"/>
              <a:t>19.10.2016</a:t>
            </a:fld>
            <a:endParaRPr lang="fi-FI" altLang="fi-FI" smtClean="0"/>
          </a:p>
        </p:txBody>
      </p:sp>
      <p:sp>
        <p:nvSpPr>
          <p:cNvPr id="34821"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CD0B2B64-83E5-4E68-B6A0-27891B8F6839}" type="slidenum">
              <a:rPr lang="fi-FI" altLang="fi-FI" smtClean="0"/>
              <a:pPr eaLnBrk="1" hangingPunct="1"/>
              <a:t>3</a:t>
            </a:fld>
            <a:endParaRPr lang="fi-FI" altLang="fi-FI"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ian kuvan paikkamerkki 1"/>
          <p:cNvSpPr>
            <a:spLocks noGrp="1" noRot="1" noChangeAspect="1" noTextEdit="1"/>
          </p:cNvSpPr>
          <p:nvPr>
            <p:ph type="sldImg"/>
          </p:nvPr>
        </p:nvSpPr>
        <p:spPr>
          <a:xfrm>
            <a:off x="917575" y="744538"/>
            <a:ext cx="4962525" cy="3722687"/>
          </a:xfrm>
          <a:ln/>
        </p:spPr>
      </p:sp>
      <p:sp>
        <p:nvSpPr>
          <p:cNvPr id="36867"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36868"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EEFD541D-18D8-408E-94B8-CAEAC52890F7}" type="datetime1">
              <a:rPr lang="fi-FI" altLang="fi-FI" smtClean="0"/>
              <a:pPr eaLnBrk="1" hangingPunct="1"/>
              <a:t>19.10.2016</a:t>
            </a:fld>
            <a:endParaRPr lang="fi-FI" altLang="fi-FI" smtClean="0"/>
          </a:p>
        </p:txBody>
      </p:sp>
      <p:sp>
        <p:nvSpPr>
          <p:cNvPr id="36869"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AB454CD0-D1B8-40A2-8363-EB537E3BBCC0}" type="slidenum">
              <a:rPr lang="fi-FI" altLang="fi-FI" smtClean="0"/>
              <a:pPr eaLnBrk="1" hangingPunct="1"/>
              <a:t>5</a:t>
            </a:fld>
            <a:endParaRPr lang="fi-FI" altLang="fi-FI"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ian kuvan paikkamerkki 1"/>
          <p:cNvSpPr>
            <a:spLocks noGrp="1" noRot="1" noChangeAspect="1" noTextEdit="1"/>
          </p:cNvSpPr>
          <p:nvPr>
            <p:ph type="sldImg"/>
          </p:nvPr>
        </p:nvSpPr>
        <p:spPr>
          <a:xfrm>
            <a:off x="917575" y="744538"/>
            <a:ext cx="4962525" cy="3722687"/>
          </a:xfrm>
          <a:ln/>
        </p:spPr>
      </p:sp>
      <p:sp>
        <p:nvSpPr>
          <p:cNvPr id="37891"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37892"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83CFFB75-65CC-4012-8E9E-A39E2EDE4280}" type="datetime1">
              <a:rPr lang="fi-FI" altLang="fi-FI" smtClean="0"/>
              <a:pPr eaLnBrk="1" hangingPunct="1"/>
              <a:t>19.10.2016</a:t>
            </a:fld>
            <a:endParaRPr lang="fi-FI" altLang="fi-FI" smtClean="0"/>
          </a:p>
        </p:txBody>
      </p:sp>
      <p:sp>
        <p:nvSpPr>
          <p:cNvPr id="37893"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1DF7824A-ADEF-433A-8658-53FEF304050F}" type="slidenum">
              <a:rPr lang="fi-FI" altLang="fi-FI" smtClean="0"/>
              <a:pPr eaLnBrk="1" hangingPunct="1"/>
              <a:t>6</a:t>
            </a:fld>
            <a:endParaRPr lang="fi-FI" altLang="fi-FI"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ian kuvan paikkamerkki 1"/>
          <p:cNvSpPr>
            <a:spLocks noGrp="1" noRot="1" noChangeAspect="1" noTextEdit="1"/>
          </p:cNvSpPr>
          <p:nvPr>
            <p:ph type="sldImg"/>
          </p:nvPr>
        </p:nvSpPr>
        <p:spPr>
          <a:xfrm>
            <a:off x="917575" y="744538"/>
            <a:ext cx="4962525" cy="3722687"/>
          </a:xfrm>
          <a:ln/>
        </p:spPr>
      </p:sp>
      <p:sp>
        <p:nvSpPr>
          <p:cNvPr id="38915"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38916"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4BEE9D9A-EF20-434F-99A2-33D5B68AF175}" type="datetime1">
              <a:rPr lang="fi-FI" altLang="fi-FI" smtClean="0"/>
              <a:pPr eaLnBrk="1" hangingPunct="1"/>
              <a:t>19.10.2016</a:t>
            </a:fld>
            <a:endParaRPr lang="fi-FI" altLang="fi-FI" smtClean="0"/>
          </a:p>
        </p:txBody>
      </p:sp>
      <p:sp>
        <p:nvSpPr>
          <p:cNvPr id="38917"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E5CAA4B3-B618-46FF-B9A8-40A75959B8F6}" type="slidenum">
              <a:rPr lang="fi-FI" altLang="fi-FI" smtClean="0"/>
              <a:pPr eaLnBrk="1" hangingPunct="1"/>
              <a:t>7</a:t>
            </a:fld>
            <a:endParaRPr lang="fi-FI" altLang="fi-FI"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ian kuvan paikkamerkki 1"/>
          <p:cNvSpPr>
            <a:spLocks noGrp="1" noRot="1" noChangeAspect="1" noTextEdit="1"/>
          </p:cNvSpPr>
          <p:nvPr>
            <p:ph type="sldImg"/>
          </p:nvPr>
        </p:nvSpPr>
        <p:spPr>
          <a:xfrm>
            <a:off x="917575" y="744538"/>
            <a:ext cx="4962525" cy="3722687"/>
          </a:xfrm>
          <a:ln/>
        </p:spPr>
      </p:sp>
      <p:sp>
        <p:nvSpPr>
          <p:cNvPr id="39939"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39940"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4EACCAAE-EEDF-4ABC-B79C-67370D21A15F}"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39941"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816E5976-AAE0-40D9-AD63-C687EA868DDF}" type="slidenum">
              <a:rPr lang="fi-FI" altLang="fi-FI" smtClean="0">
                <a:latin typeface="Arial" charset="0"/>
              </a:rPr>
              <a:pPr algn="r" eaLnBrk="1" hangingPunct="1">
                <a:spcBef>
                  <a:spcPct val="0"/>
                </a:spcBef>
              </a:pPr>
              <a:t>8</a:t>
            </a:fld>
            <a:endParaRPr lang="fi-FI" altLang="fi-FI"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ian kuvan paikkamerkki 1"/>
          <p:cNvSpPr>
            <a:spLocks noGrp="1" noRot="1" noChangeAspect="1" noTextEdit="1"/>
          </p:cNvSpPr>
          <p:nvPr>
            <p:ph type="sldImg"/>
          </p:nvPr>
        </p:nvSpPr>
        <p:spPr>
          <a:xfrm>
            <a:off x="917575" y="744538"/>
            <a:ext cx="4962525" cy="3722687"/>
          </a:xfrm>
          <a:ln/>
        </p:spPr>
      </p:sp>
      <p:sp>
        <p:nvSpPr>
          <p:cNvPr id="40963"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40964"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5D83C470-7CB4-437E-9AF0-FB4E7747FE4B}"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40965"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944F78A4-DC01-4E62-8F37-96B950FF22FC}" type="slidenum">
              <a:rPr lang="fi-FI" altLang="fi-FI" smtClean="0">
                <a:latin typeface="Arial" charset="0"/>
              </a:rPr>
              <a:pPr algn="r" eaLnBrk="1" hangingPunct="1">
                <a:spcBef>
                  <a:spcPct val="0"/>
                </a:spcBef>
              </a:pPr>
              <a:t>9</a:t>
            </a:fld>
            <a:endParaRPr lang="fi-FI" altLang="fi-FI"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ian kuvan paikkamerkki 1"/>
          <p:cNvSpPr>
            <a:spLocks noGrp="1" noRot="1" noChangeAspect="1" noTextEdit="1"/>
          </p:cNvSpPr>
          <p:nvPr>
            <p:ph type="sldImg"/>
          </p:nvPr>
        </p:nvSpPr>
        <p:spPr>
          <a:xfrm>
            <a:off x="917575" y="744538"/>
            <a:ext cx="4962525" cy="3722687"/>
          </a:xfrm>
          <a:ln/>
        </p:spPr>
      </p:sp>
      <p:sp>
        <p:nvSpPr>
          <p:cNvPr id="41987"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41988"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E051BBB5-167B-4CFD-B95D-7DD3F67229AC}" type="datetime1">
              <a:rPr lang="fi-FI" altLang="fi-FI" smtClean="0">
                <a:latin typeface="Arial" charset="0"/>
              </a:rPr>
              <a:pPr algn="r" eaLnBrk="1" hangingPunct="1">
                <a:spcBef>
                  <a:spcPct val="0"/>
                </a:spcBef>
              </a:pPr>
              <a:t>19.10.2016</a:t>
            </a:fld>
            <a:endParaRPr lang="fi-FI" altLang="fi-FI" smtClean="0">
              <a:latin typeface="Arial" charset="0"/>
            </a:endParaRPr>
          </a:p>
        </p:txBody>
      </p:sp>
      <p:sp>
        <p:nvSpPr>
          <p:cNvPr id="41989"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1519FFE9-2213-43F4-81DE-60BB47ED678D}" type="slidenum">
              <a:rPr lang="fi-FI" altLang="fi-FI" smtClean="0">
                <a:latin typeface="Arial" charset="0"/>
              </a:rPr>
              <a:pPr algn="r" eaLnBrk="1" hangingPunct="1">
                <a:spcBef>
                  <a:spcPct val="0"/>
                </a:spcBef>
              </a:pPr>
              <a:t>10</a:t>
            </a:fld>
            <a:endParaRPr lang="fi-FI" altLang="fi-FI"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119813"/>
            <a:ext cx="1477963" cy="4556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5" name="Picture 3" descr="uusi_logo_himme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4500" y="1841500"/>
            <a:ext cx="3175000" cy="317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Line 9"/>
          <p:cNvSpPr>
            <a:spLocks noChangeShapeType="1"/>
          </p:cNvSpPr>
          <p:nvPr/>
        </p:nvSpPr>
        <p:spPr bwMode="auto">
          <a:xfrm>
            <a:off x="2057400" y="6096000"/>
            <a:ext cx="6705600" cy="0"/>
          </a:xfrm>
          <a:prstGeom prst="line">
            <a:avLst/>
          </a:prstGeom>
          <a:noFill/>
          <a:ln w="19050">
            <a:solidFill>
              <a:srgbClr val="D58B00"/>
            </a:solidFill>
            <a:round/>
            <a:headEnd/>
            <a:tailEnd/>
          </a:ln>
          <a:extLst>
            <a:ext uri="{909E8E84-426E-40DD-AFC4-6F175D3DCCD1}">
              <a14:hiddenFill xmlns:a14="http://schemas.microsoft.com/office/drawing/2010/main">
                <a:noFill/>
              </a14:hiddenFill>
            </a:ext>
          </a:extLst>
        </p:spPr>
        <p:txBody>
          <a:bodyPr/>
          <a:lstStyle/>
          <a:p>
            <a:endParaRPr lang="fi-FI"/>
          </a:p>
        </p:txBody>
      </p:sp>
      <p:sp>
        <p:nvSpPr>
          <p:cNvPr id="77828" name="Rectangle 4"/>
          <p:cNvSpPr>
            <a:spLocks noGrp="1" noChangeArrowheads="1"/>
          </p:cNvSpPr>
          <p:nvPr>
            <p:ph type="ctrTitle"/>
          </p:nvPr>
        </p:nvSpPr>
        <p:spPr>
          <a:xfrm>
            <a:off x="609600" y="1981200"/>
            <a:ext cx="8001000" cy="1447800"/>
          </a:xfrm>
        </p:spPr>
        <p:txBody>
          <a:bodyPr/>
          <a:lstStyle>
            <a:lvl1pPr algn="ctr">
              <a:defRPr sz="3600">
                <a:solidFill>
                  <a:srgbClr val="215134"/>
                </a:solidFill>
              </a:defRPr>
            </a:lvl1pPr>
          </a:lstStyle>
          <a:p>
            <a:r>
              <a:rPr lang="fi-FI"/>
              <a:t>Muokkaa otsikon perustyyliä napsauttamalla</a:t>
            </a:r>
          </a:p>
        </p:txBody>
      </p:sp>
      <p:sp>
        <p:nvSpPr>
          <p:cNvPr id="77829" name="Rectangle 5"/>
          <p:cNvSpPr>
            <a:spLocks noGrp="1" noChangeArrowheads="1"/>
          </p:cNvSpPr>
          <p:nvPr>
            <p:ph type="subTitle" idx="1"/>
          </p:nvPr>
        </p:nvSpPr>
        <p:spPr>
          <a:xfrm>
            <a:off x="1371600" y="3886200"/>
            <a:ext cx="6400800" cy="1752600"/>
          </a:xfrm>
        </p:spPr>
        <p:txBody>
          <a:bodyPr/>
          <a:lstStyle>
            <a:lvl1pPr marL="0" indent="0" algn="ctr">
              <a:buFontTx/>
              <a:buNone/>
              <a:defRPr sz="2400" b="0">
                <a:solidFill>
                  <a:srgbClr val="215134"/>
                </a:solidFill>
              </a:defRPr>
            </a:lvl1pPr>
          </a:lstStyle>
          <a:p>
            <a:r>
              <a:rPr lang="fi-FI"/>
              <a:t>Muokkaa alaotsikon perustyyliä napsauttamalla</a:t>
            </a:r>
          </a:p>
        </p:txBody>
      </p:sp>
      <p:sp>
        <p:nvSpPr>
          <p:cNvPr id="7" name="Rectangle 6"/>
          <p:cNvSpPr>
            <a:spLocks noGrp="1" noChangeArrowheads="1"/>
          </p:cNvSpPr>
          <p:nvPr>
            <p:ph type="dt" sz="half" idx="10"/>
          </p:nvPr>
        </p:nvSpPr>
        <p:spPr/>
        <p:txBody>
          <a:bodyPr/>
          <a:lstStyle>
            <a:lvl1pPr>
              <a:defRPr/>
            </a:lvl1pPr>
          </a:lstStyle>
          <a:p>
            <a:pPr>
              <a:defRPr/>
            </a:pPr>
            <a:fld id="{46294E64-350D-4882-9306-43B0097E234B}" type="datetime1">
              <a:rPr lang="fi-FI"/>
              <a:pPr>
                <a:defRPr/>
              </a:pPr>
              <a:t>19.10.2016</a:t>
            </a:fld>
            <a:endParaRPr lang="fi-FI" dirty="0"/>
          </a:p>
        </p:txBody>
      </p:sp>
      <p:sp>
        <p:nvSpPr>
          <p:cNvPr id="8" name="Rectangle 7"/>
          <p:cNvSpPr>
            <a:spLocks noGrp="1" noChangeArrowheads="1"/>
          </p:cNvSpPr>
          <p:nvPr>
            <p:ph type="ftr" sz="quarter" idx="11"/>
          </p:nvPr>
        </p:nvSpPr>
        <p:spPr>
          <a:xfrm>
            <a:off x="1981200" y="6096000"/>
            <a:ext cx="5029200" cy="533400"/>
          </a:xfrm>
        </p:spPr>
        <p:txBody>
          <a:bodyPr/>
          <a:lstStyle>
            <a:lvl1pPr>
              <a:defRPr dirty="0"/>
            </a:lvl1pPr>
          </a:lstStyle>
          <a:p>
            <a:pPr>
              <a:defRPr/>
            </a:pPr>
            <a:endParaRPr lang="fi-FI"/>
          </a:p>
        </p:txBody>
      </p:sp>
      <p:sp>
        <p:nvSpPr>
          <p:cNvPr id="9" name="Rectangle 8"/>
          <p:cNvSpPr>
            <a:spLocks noGrp="1" noChangeArrowheads="1"/>
          </p:cNvSpPr>
          <p:nvPr>
            <p:ph type="sldNum" sz="quarter" idx="12"/>
          </p:nvPr>
        </p:nvSpPr>
        <p:spPr/>
        <p:txBody>
          <a:bodyPr/>
          <a:lstStyle>
            <a:lvl1pPr>
              <a:defRPr/>
            </a:lvl1pPr>
          </a:lstStyle>
          <a:p>
            <a:pPr>
              <a:defRPr/>
            </a:pPr>
            <a:fld id="{FF64D1F4-79B9-487E-94EE-AAD39E45024D}" type="slidenum">
              <a:rPr lang="fi-FI"/>
              <a:pPr>
                <a:defRPr/>
              </a:pPr>
              <a:t>‹#›</a:t>
            </a:fld>
            <a:endParaRPr lang="fi-FI" dirty="0"/>
          </a:p>
        </p:txBody>
      </p:sp>
    </p:spTree>
    <p:extLst>
      <p:ext uri="{BB962C8B-B14F-4D97-AF65-F5344CB8AC3E}">
        <p14:creationId xmlns:p14="http://schemas.microsoft.com/office/powerpoint/2010/main" val="2562441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2"/>
          <p:cNvSpPr>
            <a:spLocks noGrp="1" noChangeArrowheads="1"/>
          </p:cNvSpPr>
          <p:nvPr>
            <p:ph type="dt" sz="half" idx="10"/>
          </p:nvPr>
        </p:nvSpPr>
        <p:spPr>
          <a:ln/>
        </p:spPr>
        <p:txBody>
          <a:bodyPr/>
          <a:lstStyle>
            <a:lvl1pPr>
              <a:defRPr/>
            </a:lvl1pPr>
          </a:lstStyle>
          <a:p>
            <a:pPr>
              <a:defRPr/>
            </a:pPr>
            <a:fld id="{AE28F6B9-F9E3-42F3-9459-B64A07E5A960}" type="datetime1">
              <a:rPr lang="fi-FI"/>
              <a:pPr>
                <a:defRPr/>
              </a:pPr>
              <a:t>19.10.2016</a:t>
            </a:fld>
            <a:endParaRPr lang="fi-FI" dirty="0"/>
          </a:p>
        </p:txBody>
      </p:sp>
      <p:sp>
        <p:nvSpPr>
          <p:cNvPr id="5" name="Rectangle 3"/>
          <p:cNvSpPr>
            <a:spLocks noGrp="1" noChangeArrowheads="1"/>
          </p:cNvSpPr>
          <p:nvPr>
            <p:ph type="ftr" sz="quarter" idx="11"/>
          </p:nvPr>
        </p:nvSpPr>
        <p:spPr>
          <a:ln/>
        </p:spPr>
        <p:txBody>
          <a:bodyPr/>
          <a:lstStyle>
            <a:lvl1pPr>
              <a:defRPr/>
            </a:lvl1pPr>
          </a:lstStyle>
          <a:p>
            <a:pPr>
              <a:defRPr/>
            </a:pPr>
            <a:endParaRPr lang="fi-FI"/>
          </a:p>
        </p:txBody>
      </p:sp>
      <p:sp>
        <p:nvSpPr>
          <p:cNvPr id="6" name="Rectangle 4"/>
          <p:cNvSpPr>
            <a:spLocks noGrp="1" noChangeArrowheads="1"/>
          </p:cNvSpPr>
          <p:nvPr>
            <p:ph type="sldNum" sz="quarter" idx="12"/>
          </p:nvPr>
        </p:nvSpPr>
        <p:spPr>
          <a:ln/>
        </p:spPr>
        <p:txBody>
          <a:bodyPr/>
          <a:lstStyle>
            <a:lvl1pPr>
              <a:defRPr/>
            </a:lvl1pPr>
          </a:lstStyle>
          <a:p>
            <a:pPr>
              <a:defRPr/>
            </a:pPr>
            <a:fld id="{52138511-022D-45B1-B008-483D77527715}" type="slidenum">
              <a:rPr lang="fi-FI"/>
              <a:pPr>
                <a:defRPr/>
              </a:pPr>
              <a:t>‹#›</a:t>
            </a:fld>
            <a:endParaRPr lang="fi-FI" dirty="0"/>
          </a:p>
        </p:txBody>
      </p:sp>
    </p:spTree>
    <p:extLst>
      <p:ext uri="{BB962C8B-B14F-4D97-AF65-F5344CB8AC3E}">
        <p14:creationId xmlns:p14="http://schemas.microsoft.com/office/powerpoint/2010/main" val="879127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724650" y="152400"/>
            <a:ext cx="2114550" cy="5867400"/>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381000" y="152400"/>
            <a:ext cx="6191250" cy="5867400"/>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2"/>
          <p:cNvSpPr>
            <a:spLocks noGrp="1" noChangeArrowheads="1"/>
          </p:cNvSpPr>
          <p:nvPr>
            <p:ph type="dt" sz="half" idx="10"/>
          </p:nvPr>
        </p:nvSpPr>
        <p:spPr>
          <a:ln/>
        </p:spPr>
        <p:txBody>
          <a:bodyPr/>
          <a:lstStyle>
            <a:lvl1pPr>
              <a:defRPr/>
            </a:lvl1pPr>
          </a:lstStyle>
          <a:p>
            <a:pPr>
              <a:defRPr/>
            </a:pPr>
            <a:fld id="{181F9A9A-A55B-4A65-94F9-319D653DB68E}" type="datetime1">
              <a:rPr lang="fi-FI"/>
              <a:pPr>
                <a:defRPr/>
              </a:pPr>
              <a:t>19.10.2016</a:t>
            </a:fld>
            <a:endParaRPr lang="fi-FI" dirty="0"/>
          </a:p>
        </p:txBody>
      </p:sp>
      <p:sp>
        <p:nvSpPr>
          <p:cNvPr id="5" name="Rectangle 3"/>
          <p:cNvSpPr>
            <a:spLocks noGrp="1" noChangeArrowheads="1"/>
          </p:cNvSpPr>
          <p:nvPr>
            <p:ph type="ftr" sz="quarter" idx="11"/>
          </p:nvPr>
        </p:nvSpPr>
        <p:spPr>
          <a:ln/>
        </p:spPr>
        <p:txBody>
          <a:bodyPr/>
          <a:lstStyle>
            <a:lvl1pPr>
              <a:defRPr/>
            </a:lvl1pPr>
          </a:lstStyle>
          <a:p>
            <a:pPr>
              <a:defRPr/>
            </a:pPr>
            <a:endParaRPr lang="fi-FI"/>
          </a:p>
        </p:txBody>
      </p:sp>
      <p:sp>
        <p:nvSpPr>
          <p:cNvPr id="6" name="Rectangle 4"/>
          <p:cNvSpPr>
            <a:spLocks noGrp="1" noChangeArrowheads="1"/>
          </p:cNvSpPr>
          <p:nvPr>
            <p:ph type="sldNum" sz="quarter" idx="12"/>
          </p:nvPr>
        </p:nvSpPr>
        <p:spPr>
          <a:ln/>
        </p:spPr>
        <p:txBody>
          <a:bodyPr/>
          <a:lstStyle>
            <a:lvl1pPr>
              <a:defRPr/>
            </a:lvl1pPr>
          </a:lstStyle>
          <a:p>
            <a:pPr>
              <a:defRPr/>
            </a:pPr>
            <a:fld id="{D361DB76-7E3B-4F9C-BE71-ABDAAFC85381}" type="slidenum">
              <a:rPr lang="fi-FI"/>
              <a:pPr>
                <a:defRPr/>
              </a:pPr>
              <a:t>‹#›</a:t>
            </a:fld>
            <a:endParaRPr lang="fi-FI" dirty="0"/>
          </a:p>
        </p:txBody>
      </p:sp>
    </p:spTree>
    <p:extLst>
      <p:ext uri="{BB962C8B-B14F-4D97-AF65-F5344CB8AC3E}">
        <p14:creationId xmlns:p14="http://schemas.microsoft.com/office/powerpoint/2010/main" val="1287789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2"/>
          <p:cNvSpPr>
            <a:spLocks noGrp="1" noChangeArrowheads="1"/>
          </p:cNvSpPr>
          <p:nvPr>
            <p:ph type="dt" sz="half" idx="10"/>
          </p:nvPr>
        </p:nvSpPr>
        <p:spPr>
          <a:ln/>
        </p:spPr>
        <p:txBody>
          <a:bodyPr/>
          <a:lstStyle>
            <a:lvl1pPr>
              <a:defRPr/>
            </a:lvl1pPr>
          </a:lstStyle>
          <a:p>
            <a:pPr>
              <a:defRPr/>
            </a:pPr>
            <a:fld id="{58D470D6-84B5-4AC8-9C9B-FB6C6B5104A3}" type="datetime1">
              <a:rPr lang="fi-FI"/>
              <a:pPr>
                <a:defRPr/>
              </a:pPr>
              <a:t>19.10.2016</a:t>
            </a:fld>
            <a:endParaRPr lang="fi-FI" dirty="0"/>
          </a:p>
        </p:txBody>
      </p:sp>
      <p:sp>
        <p:nvSpPr>
          <p:cNvPr id="5" name="Rectangle 3"/>
          <p:cNvSpPr>
            <a:spLocks noGrp="1" noChangeArrowheads="1"/>
          </p:cNvSpPr>
          <p:nvPr>
            <p:ph type="ftr" sz="quarter" idx="11"/>
          </p:nvPr>
        </p:nvSpPr>
        <p:spPr>
          <a:ln/>
        </p:spPr>
        <p:txBody>
          <a:bodyPr/>
          <a:lstStyle>
            <a:lvl1pPr>
              <a:defRPr/>
            </a:lvl1pPr>
          </a:lstStyle>
          <a:p>
            <a:pPr>
              <a:defRPr/>
            </a:pPr>
            <a:endParaRPr lang="fi-FI"/>
          </a:p>
        </p:txBody>
      </p:sp>
      <p:sp>
        <p:nvSpPr>
          <p:cNvPr id="6" name="Rectangle 4"/>
          <p:cNvSpPr>
            <a:spLocks noGrp="1" noChangeArrowheads="1"/>
          </p:cNvSpPr>
          <p:nvPr>
            <p:ph type="sldNum" sz="quarter" idx="12"/>
          </p:nvPr>
        </p:nvSpPr>
        <p:spPr>
          <a:ln/>
        </p:spPr>
        <p:txBody>
          <a:bodyPr/>
          <a:lstStyle>
            <a:lvl1pPr>
              <a:defRPr/>
            </a:lvl1pPr>
          </a:lstStyle>
          <a:p>
            <a:pPr>
              <a:defRPr/>
            </a:pPr>
            <a:fld id="{8D172654-DBFD-48F7-8495-75AC925E7995}" type="slidenum">
              <a:rPr lang="fi-FI"/>
              <a:pPr>
                <a:defRPr/>
              </a:pPr>
              <a:t>‹#›</a:t>
            </a:fld>
            <a:endParaRPr lang="fi-FI" dirty="0"/>
          </a:p>
        </p:txBody>
      </p:sp>
    </p:spTree>
    <p:extLst>
      <p:ext uri="{BB962C8B-B14F-4D97-AF65-F5344CB8AC3E}">
        <p14:creationId xmlns:p14="http://schemas.microsoft.com/office/powerpoint/2010/main" val="812426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smtClean="0"/>
              <a:t>Muokkaa tekstin perustyylejä napsauttamalla</a:t>
            </a:r>
          </a:p>
        </p:txBody>
      </p:sp>
      <p:sp>
        <p:nvSpPr>
          <p:cNvPr id="4" name="Rectangle 2"/>
          <p:cNvSpPr>
            <a:spLocks noGrp="1" noChangeArrowheads="1"/>
          </p:cNvSpPr>
          <p:nvPr>
            <p:ph type="dt" sz="half" idx="10"/>
          </p:nvPr>
        </p:nvSpPr>
        <p:spPr>
          <a:ln/>
        </p:spPr>
        <p:txBody>
          <a:bodyPr/>
          <a:lstStyle>
            <a:lvl1pPr>
              <a:defRPr/>
            </a:lvl1pPr>
          </a:lstStyle>
          <a:p>
            <a:pPr>
              <a:defRPr/>
            </a:pPr>
            <a:fld id="{3CBEA6C0-AC05-405E-8D59-7505CD2E2CC3}" type="datetime1">
              <a:rPr lang="fi-FI"/>
              <a:pPr>
                <a:defRPr/>
              </a:pPr>
              <a:t>19.10.2016</a:t>
            </a:fld>
            <a:endParaRPr lang="fi-FI" dirty="0"/>
          </a:p>
        </p:txBody>
      </p:sp>
      <p:sp>
        <p:nvSpPr>
          <p:cNvPr id="5" name="Rectangle 3"/>
          <p:cNvSpPr>
            <a:spLocks noGrp="1" noChangeArrowheads="1"/>
          </p:cNvSpPr>
          <p:nvPr>
            <p:ph type="ftr" sz="quarter" idx="11"/>
          </p:nvPr>
        </p:nvSpPr>
        <p:spPr>
          <a:ln/>
        </p:spPr>
        <p:txBody>
          <a:bodyPr/>
          <a:lstStyle>
            <a:lvl1pPr>
              <a:defRPr/>
            </a:lvl1pPr>
          </a:lstStyle>
          <a:p>
            <a:pPr>
              <a:defRPr/>
            </a:pPr>
            <a:endParaRPr lang="fi-FI"/>
          </a:p>
        </p:txBody>
      </p:sp>
      <p:sp>
        <p:nvSpPr>
          <p:cNvPr id="6" name="Rectangle 4"/>
          <p:cNvSpPr>
            <a:spLocks noGrp="1" noChangeArrowheads="1"/>
          </p:cNvSpPr>
          <p:nvPr>
            <p:ph type="sldNum" sz="quarter" idx="12"/>
          </p:nvPr>
        </p:nvSpPr>
        <p:spPr>
          <a:ln/>
        </p:spPr>
        <p:txBody>
          <a:bodyPr/>
          <a:lstStyle>
            <a:lvl1pPr>
              <a:defRPr/>
            </a:lvl1pPr>
          </a:lstStyle>
          <a:p>
            <a:pPr>
              <a:defRPr/>
            </a:pPr>
            <a:fld id="{DE69289C-7789-486D-9B04-97142ADAD83D}" type="slidenum">
              <a:rPr lang="fi-FI"/>
              <a:pPr>
                <a:defRPr/>
              </a:pPr>
              <a:t>‹#›</a:t>
            </a:fld>
            <a:endParaRPr lang="fi-FI" dirty="0"/>
          </a:p>
        </p:txBody>
      </p:sp>
    </p:spTree>
    <p:extLst>
      <p:ext uri="{BB962C8B-B14F-4D97-AF65-F5344CB8AC3E}">
        <p14:creationId xmlns:p14="http://schemas.microsoft.com/office/powerpoint/2010/main" val="414321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1219200" y="1447800"/>
            <a:ext cx="37338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5105400" y="1447800"/>
            <a:ext cx="37338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Rectangle 2"/>
          <p:cNvSpPr>
            <a:spLocks noGrp="1" noChangeArrowheads="1"/>
          </p:cNvSpPr>
          <p:nvPr>
            <p:ph type="dt" sz="half" idx="10"/>
          </p:nvPr>
        </p:nvSpPr>
        <p:spPr>
          <a:ln/>
        </p:spPr>
        <p:txBody>
          <a:bodyPr/>
          <a:lstStyle>
            <a:lvl1pPr>
              <a:defRPr/>
            </a:lvl1pPr>
          </a:lstStyle>
          <a:p>
            <a:pPr>
              <a:defRPr/>
            </a:pPr>
            <a:fld id="{E76B9FAB-53BB-46D5-BD6B-761529B6013F}" type="datetime1">
              <a:rPr lang="fi-FI"/>
              <a:pPr>
                <a:defRPr/>
              </a:pPr>
              <a:t>19.10.2016</a:t>
            </a:fld>
            <a:endParaRPr lang="fi-FI" dirty="0"/>
          </a:p>
        </p:txBody>
      </p:sp>
      <p:sp>
        <p:nvSpPr>
          <p:cNvPr id="6" name="Rectangle 3"/>
          <p:cNvSpPr>
            <a:spLocks noGrp="1" noChangeArrowheads="1"/>
          </p:cNvSpPr>
          <p:nvPr>
            <p:ph type="ftr" sz="quarter" idx="11"/>
          </p:nvPr>
        </p:nvSpPr>
        <p:spPr>
          <a:ln/>
        </p:spPr>
        <p:txBody>
          <a:bodyPr/>
          <a:lstStyle>
            <a:lvl1pPr>
              <a:defRPr/>
            </a:lvl1pPr>
          </a:lstStyle>
          <a:p>
            <a:pPr>
              <a:defRPr/>
            </a:pPr>
            <a:endParaRPr lang="fi-FI"/>
          </a:p>
        </p:txBody>
      </p:sp>
      <p:sp>
        <p:nvSpPr>
          <p:cNvPr id="7" name="Rectangle 4"/>
          <p:cNvSpPr>
            <a:spLocks noGrp="1" noChangeArrowheads="1"/>
          </p:cNvSpPr>
          <p:nvPr>
            <p:ph type="sldNum" sz="quarter" idx="12"/>
          </p:nvPr>
        </p:nvSpPr>
        <p:spPr>
          <a:ln/>
        </p:spPr>
        <p:txBody>
          <a:bodyPr/>
          <a:lstStyle>
            <a:lvl1pPr>
              <a:defRPr/>
            </a:lvl1pPr>
          </a:lstStyle>
          <a:p>
            <a:pPr>
              <a:defRPr/>
            </a:pPr>
            <a:fld id="{B56A0AAF-CE3F-4431-BF29-430838E31DAA}" type="slidenum">
              <a:rPr lang="fi-FI"/>
              <a:pPr>
                <a:defRPr/>
              </a:pPr>
              <a:t>‹#›</a:t>
            </a:fld>
            <a:endParaRPr lang="fi-FI" dirty="0"/>
          </a:p>
        </p:txBody>
      </p:sp>
    </p:spTree>
    <p:extLst>
      <p:ext uri="{BB962C8B-B14F-4D97-AF65-F5344CB8AC3E}">
        <p14:creationId xmlns:p14="http://schemas.microsoft.com/office/powerpoint/2010/main" val="461794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Rectangle 2"/>
          <p:cNvSpPr>
            <a:spLocks noGrp="1" noChangeArrowheads="1"/>
          </p:cNvSpPr>
          <p:nvPr>
            <p:ph type="dt" sz="half" idx="10"/>
          </p:nvPr>
        </p:nvSpPr>
        <p:spPr>
          <a:ln/>
        </p:spPr>
        <p:txBody>
          <a:bodyPr/>
          <a:lstStyle>
            <a:lvl1pPr>
              <a:defRPr/>
            </a:lvl1pPr>
          </a:lstStyle>
          <a:p>
            <a:pPr>
              <a:defRPr/>
            </a:pPr>
            <a:fld id="{F8031C60-0A28-406D-BFCB-76E8B3DE7463}" type="datetime1">
              <a:rPr lang="fi-FI"/>
              <a:pPr>
                <a:defRPr/>
              </a:pPr>
              <a:t>19.10.2016</a:t>
            </a:fld>
            <a:endParaRPr lang="fi-FI" dirty="0"/>
          </a:p>
        </p:txBody>
      </p:sp>
      <p:sp>
        <p:nvSpPr>
          <p:cNvPr id="8" name="Rectangle 3"/>
          <p:cNvSpPr>
            <a:spLocks noGrp="1" noChangeArrowheads="1"/>
          </p:cNvSpPr>
          <p:nvPr>
            <p:ph type="ftr" sz="quarter" idx="11"/>
          </p:nvPr>
        </p:nvSpPr>
        <p:spPr>
          <a:ln/>
        </p:spPr>
        <p:txBody>
          <a:bodyPr/>
          <a:lstStyle>
            <a:lvl1pPr>
              <a:defRPr/>
            </a:lvl1pPr>
          </a:lstStyle>
          <a:p>
            <a:pPr>
              <a:defRPr/>
            </a:pPr>
            <a:endParaRPr lang="fi-FI"/>
          </a:p>
        </p:txBody>
      </p:sp>
      <p:sp>
        <p:nvSpPr>
          <p:cNvPr id="9" name="Rectangle 4"/>
          <p:cNvSpPr>
            <a:spLocks noGrp="1" noChangeArrowheads="1"/>
          </p:cNvSpPr>
          <p:nvPr>
            <p:ph type="sldNum" sz="quarter" idx="12"/>
          </p:nvPr>
        </p:nvSpPr>
        <p:spPr>
          <a:ln/>
        </p:spPr>
        <p:txBody>
          <a:bodyPr/>
          <a:lstStyle>
            <a:lvl1pPr>
              <a:defRPr/>
            </a:lvl1pPr>
          </a:lstStyle>
          <a:p>
            <a:pPr>
              <a:defRPr/>
            </a:pPr>
            <a:fld id="{F656744A-9064-4084-AB81-79BE824CEC9B}" type="slidenum">
              <a:rPr lang="fi-FI"/>
              <a:pPr>
                <a:defRPr/>
              </a:pPr>
              <a:t>‹#›</a:t>
            </a:fld>
            <a:endParaRPr lang="fi-FI" dirty="0"/>
          </a:p>
        </p:txBody>
      </p:sp>
    </p:spTree>
    <p:extLst>
      <p:ext uri="{BB962C8B-B14F-4D97-AF65-F5344CB8AC3E}">
        <p14:creationId xmlns:p14="http://schemas.microsoft.com/office/powerpoint/2010/main" val="2120351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Rectangle 2"/>
          <p:cNvSpPr>
            <a:spLocks noGrp="1" noChangeArrowheads="1"/>
          </p:cNvSpPr>
          <p:nvPr>
            <p:ph type="dt" sz="half" idx="10"/>
          </p:nvPr>
        </p:nvSpPr>
        <p:spPr>
          <a:ln/>
        </p:spPr>
        <p:txBody>
          <a:bodyPr/>
          <a:lstStyle>
            <a:lvl1pPr>
              <a:defRPr/>
            </a:lvl1pPr>
          </a:lstStyle>
          <a:p>
            <a:pPr>
              <a:defRPr/>
            </a:pPr>
            <a:fld id="{8DBD332A-B9B4-4953-9056-880EBC0E8234}" type="datetime1">
              <a:rPr lang="fi-FI"/>
              <a:pPr>
                <a:defRPr/>
              </a:pPr>
              <a:t>19.10.2016</a:t>
            </a:fld>
            <a:endParaRPr lang="fi-FI" dirty="0"/>
          </a:p>
        </p:txBody>
      </p:sp>
      <p:sp>
        <p:nvSpPr>
          <p:cNvPr id="4" name="Rectangle 3"/>
          <p:cNvSpPr>
            <a:spLocks noGrp="1" noChangeArrowheads="1"/>
          </p:cNvSpPr>
          <p:nvPr>
            <p:ph type="ftr" sz="quarter" idx="11"/>
          </p:nvPr>
        </p:nvSpPr>
        <p:spPr>
          <a:ln/>
        </p:spPr>
        <p:txBody>
          <a:bodyPr/>
          <a:lstStyle>
            <a:lvl1pPr>
              <a:defRPr/>
            </a:lvl1pPr>
          </a:lstStyle>
          <a:p>
            <a:pPr>
              <a:defRPr/>
            </a:pPr>
            <a:endParaRPr lang="fi-FI"/>
          </a:p>
        </p:txBody>
      </p:sp>
      <p:sp>
        <p:nvSpPr>
          <p:cNvPr id="5" name="Rectangle 4"/>
          <p:cNvSpPr>
            <a:spLocks noGrp="1" noChangeArrowheads="1"/>
          </p:cNvSpPr>
          <p:nvPr>
            <p:ph type="sldNum" sz="quarter" idx="12"/>
          </p:nvPr>
        </p:nvSpPr>
        <p:spPr>
          <a:ln/>
        </p:spPr>
        <p:txBody>
          <a:bodyPr/>
          <a:lstStyle>
            <a:lvl1pPr>
              <a:defRPr/>
            </a:lvl1pPr>
          </a:lstStyle>
          <a:p>
            <a:pPr>
              <a:defRPr/>
            </a:pPr>
            <a:fld id="{3A26A58C-23F4-4781-8533-1E5CCE7CC2E2}" type="slidenum">
              <a:rPr lang="fi-FI"/>
              <a:pPr>
                <a:defRPr/>
              </a:pPr>
              <a:t>‹#›</a:t>
            </a:fld>
            <a:endParaRPr lang="fi-FI" dirty="0"/>
          </a:p>
        </p:txBody>
      </p:sp>
    </p:spTree>
    <p:extLst>
      <p:ext uri="{BB962C8B-B14F-4D97-AF65-F5344CB8AC3E}">
        <p14:creationId xmlns:p14="http://schemas.microsoft.com/office/powerpoint/2010/main" val="1112190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fld id="{FB72A246-786C-49AA-BCB2-4228A0D00B35}" type="datetime1">
              <a:rPr lang="fi-FI"/>
              <a:pPr>
                <a:defRPr/>
              </a:pPr>
              <a:t>19.10.2016</a:t>
            </a:fld>
            <a:endParaRPr lang="fi-FI" dirty="0"/>
          </a:p>
        </p:txBody>
      </p:sp>
      <p:sp>
        <p:nvSpPr>
          <p:cNvPr id="3" name="Rectangle 3"/>
          <p:cNvSpPr>
            <a:spLocks noGrp="1" noChangeArrowheads="1"/>
          </p:cNvSpPr>
          <p:nvPr>
            <p:ph type="ftr" sz="quarter" idx="11"/>
          </p:nvPr>
        </p:nvSpPr>
        <p:spPr>
          <a:ln/>
        </p:spPr>
        <p:txBody>
          <a:bodyPr/>
          <a:lstStyle>
            <a:lvl1pPr>
              <a:defRPr/>
            </a:lvl1pPr>
          </a:lstStyle>
          <a:p>
            <a:pPr>
              <a:defRPr/>
            </a:pPr>
            <a:endParaRPr lang="fi-FI"/>
          </a:p>
        </p:txBody>
      </p:sp>
      <p:sp>
        <p:nvSpPr>
          <p:cNvPr id="4" name="Rectangle 4"/>
          <p:cNvSpPr>
            <a:spLocks noGrp="1" noChangeArrowheads="1"/>
          </p:cNvSpPr>
          <p:nvPr>
            <p:ph type="sldNum" sz="quarter" idx="12"/>
          </p:nvPr>
        </p:nvSpPr>
        <p:spPr>
          <a:ln/>
        </p:spPr>
        <p:txBody>
          <a:bodyPr/>
          <a:lstStyle>
            <a:lvl1pPr>
              <a:defRPr/>
            </a:lvl1pPr>
          </a:lstStyle>
          <a:p>
            <a:pPr>
              <a:defRPr/>
            </a:pPr>
            <a:fld id="{E51B0606-E321-40E3-A3A4-0CC3CAC180EA}" type="slidenum">
              <a:rPr lang="fi-FI"/>
              <a:pPr>
                <a:defRPr/>
              </a:pPr>
              <a:t>‹#›</a:t>
            </a:fld>
            <a:endParaRPr lang="fi-FI" dirty="0"/>
          </a:p>
        </p:txBody>
      </p:sp>
    </p:spTree>
    <p:extLst>
      <p:ext uri="{BB962C8B-B14F-4D97-AF65-F5344CB8AC3E}">
        <p14:creationId xmlns:p14="http://schemas.microsoft.com/office/powerpoint/2010/main" val="284963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2"/>
          <p:cNvSpPr>
            <a:spLocks noGrp="1" noChangeArrowheads="1"/>
          </p:cNvSpPr>
          <p:nvPr>
            <p:ph type="dt" sz="half" idx="10"/>
          </p:nvPr>
        </p:nvSpPr>
        <p:spPr>
          <a:ln/>
        </p:spPr>
        <p:txBody>
          <a:bodyPr/>
          <a:lstStyle>
            <a:lvl1pPr>
              <a:defRPr/>
            </a:lvl1pPr>
          </a:lstStyle>
          <a:p>
            <a:pPr>
              <a:defRPr/>
            </a:pPr>
            <a:fld id="{778D5DE8-219E-48A8-9984-8D885349F818}" type="datetime1">
              <a:rPr lang="fi-FI"/>
              <a:pPr>
                <a:defRPr/>
              </a:pPr>
              <a:t>19.10.2016</a:t>
            </a:fld>
            <a:endParaRPr lang="fi-FI" dirty="0"/>
          </a:p>
        </p:txBody>
      </p:sp>
      <p:sp>
        <p:nvSpPr>
          <p:cNvPr id="6" name="Rectangle 3"/>
          <p:cNvSpPr>
            <a:spLocks noGrp="1" noChangeArrowheads="1"/>
          </p:cNvSpPr>
          <p:nvPr>
            <p:ph type="ftr" sz="quarter" idx="11"/>
          </p:nvPr>
        </p:nvSpPr>
        <p:spPr>
          <a:ln/>
        </p:spPr>
        <p:txBody>
          <a:bodyPr/>
          <a:lstStyle>
            <a:lvl1pPr>
              <a:defRPr/>
            </a:lvl1pPr>
          </a:lstStyle>
          <a:p>
            <a:pPr>
              <a:defRPr/>
            </a:pPr>
            <a:endParaRPr lang="fi-FI"/>
          </a:p>
        </p:txBody>
      </p:sp>
      <p:sp>
        <p:nvSpPr>
          <p:cNvPr id="7" name="Rectangle 4"/>
          <p:cNvSpPr>
            <a:spLocks noGrp="1" noChangeArrowheads="1"/>
          </p:cNvSpPr>
          <p:nvPr>
            <p:ph type="sldNum" sz="quarter" idx="12"/>
          </p:nvPr>
        </p:nvSpPr>
        <p:spPr>
          <a:ln/>
        </p:spPr>
        <p:txBody>
          <a:bodyPr/>
          <a:lstStyle>
            <a:lvl1pPr>
              <a:defRPr/>
            </a:lvl1pPr>
          </a:lstStyle>
          <a:p>
            <a:pPr>
              <a:defRPr/>
            </a:pPr>
            <a:fld id="{1D4E0136-AAF4-49A2-9AB4-B8381933B2C7}" type="slidenum">
              <a:rPr lang="fi-FI"/>
              <a:pPr>
                <a:defRPr/>
              </a:pPr>
              <a:t>‹#›</a:t>
            </a:fld>
            <a:endParaRPr lang="fi-FI" dirty="0"/>
          </a:p>
        </p:txBody>
      </p:sp>
    </p:spTree>
    <p:extLst>
      <p:ext uri="{BB962C8B-B14F-4D97-AF65-F5344CB8AC3E}">
        <p14:creationId xmlns:p14="http://schemas.microsoft.com/office/powerpoint/2010/main" val="3810494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dirty="0" smtClean="0"/>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2"/>
          <p:cNvSpPr>
            <a:spLocks noGrp="1" noChangeArrowheads="1"/>
          </p:cNvSpPr>
          <p:nvPr>
            <p:ph type="dt" sz="half" idx="10"/>
          </p:nvPr>
        </p:nvSpPr>
        <p:spPr>
          <a:ln/>
        </p:spPr>
        <p:txBody>
          <a:bodyPr/>
          <a:lstStyle>
            <a:lvl1pPr>
              <a:defRPr/>
            </a:lvl1pPr>
          </a:lstStyle>
          <a:p>
            <a:pPr>
              <a:defRPr/>
            </a:pPr>
            <a:fld id="{2BE62B52-B47E-4827-967F-4287BA5505ED}" type="datetime1">
              <a:rPr lang="fi-FI"/>
              <a:pPr>
                <a:defRPr/>
              </a:pPr>
              <a:t>19.10.2016</a:t>
            </a:fld>
            <a:endParaRPr lang="fi-FI" dirty="0"/>
          </a:p>
        </p:txBody>
      </p:sp>
      <p:sp>
        <p:nvSpPr>
          <p:cNvPr id="6" name="Rectangle 3"/>
          <p:cNvSpPr>
            <a:spLocks noGrp="1" noChangeArrowheads="1"/>
          </p:cNvSpPr>
          <p:nvPr>
            <p:ph type="ftr" sz="quarter" idx="11"/>
          </p:nvPr>
        </p:nvSpPr>
        <p:spPr>
          <a:ln/>
        </p:spPr>
        <p:txBody>
          <a:bodyPr/>
          <a:lstStyle>
            <a:lvl1pPr>
              <a:defRPr/>
            </a:lvl1pPr>
          </a:lstStyle>
          <a:p>
            <a:pPr>
              <a:defRPr/>
            </a:pPr>
            <a:endParaRPr lang="fi-FI"/>
          </a:p>
        </p:txBody>
      </p:sp>
      <p:sp>
        <p:nvSpPr>
          <p:cNvPr id="7" name="Rectangle 4"/>
          <p:cNvSpPr>
            <a:spLocks noGrp="1" noChangeArrowheads="1"/>
          </p:cNvSpPr>
          <p:nvPr>
            <p:ph type="sldNum" sz="quarter" idx="12"/>
          </p:nvPr>
        </p:nvSpPr>
        <p:spPr>
          <a:ln/>
        </p:spPr>
        <p:txBody>
          <a:bodyPr/>
          <a:lstStyle>
            <a:lvl1pPr>
              <a:defRPr/>
            </a:lvl1pPr>
          </a:lstStyle>
          <a:p>
            <a:pPr>
              <a:defRPr/>
            </a:pPr>
            <a:fld id="{7D86EA09-5E17-4CFF-AFE7-9611C29FC7D2}" type="slidenum">
              <a:rPr lang="fi-FI"/>
              <a:pPr>
                <a:defRPr/>
              </a:pPr>
              <a:t>‹#›</a:t>
            </a:fld>
            <a:endParaRPr lang="fi-FI" dirty="0"/>
          </a:p>
        </p:txBody>
      </p:sp>
    </p:spTree>
    <p:extLst>
      <p:ext uri="{BB962C8B-B14F-4D97-AF65-F5344CB8AC3E}">
        <p14:creationId xmlns:p14="http://schemas.microsoft.com/office/powerpoint/2010/main" val="1949465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dt" sz="half" idx="2"/>
          </p:nvPr>
        </p:nvSpPr>
        <p:spPr bwMode="auto">
          <a:xfrm>
            <a:off x="6934200" y="63246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287F5CA-A6BE-458C-983C-CB8B36DFA43C}" type="datetime1">
              <a:rPr lang="fi-FI"/>
              <a:pPr>
                <a:defRPr/>
              </a:pPr>
              <a:t>19.10.2016</a:t>
            </a:fld>
            <a:endParaRPr lang="fi-FI" dirty="0"/>
          </a:p>
        </p:txBody>
      </p:sp>
      <p:sp>
        <p:nvSpPr>
          <p:cNvPr id="76803" name="Rectangle 3"/>
          <p:cNvSpPr>
            <a:spLocks noGrp="1" noChangeArrowheads="1"/>
          </p:cNvSpPr>
          <p:nvPr>
            <p:ph type="ftr" sz="quarter" idx="3"/>
          </p:nvPr>
        </p:nvSpPr>
        <p:spPr bwMode="auto">
          <a:xfrm>
            <a:off x="1981200" y="6096000"/>
            <a:ext cx="48768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10000"/>
              </a:lnSpc>
              <a:defRPr sz="1400" dirty="0"/>
            </a:lvl1pPr>
          </a:lstStyle>
          <a:p>
            <a:pPr>
              <a:defRPr/>
            </a:pPr>
            <a:endParaRPr lang="fi-FI"/>
          </a:p>
        </p:txBody>
      </p:sp>
      <p:sp>
        <p:nvSpPr>
          <p:cNvPr id="76804" name="Rectangle 4"/>
          <p:cNvSpPr>
            <a:spLocks noGrp="1" noChangeArrowheads="1"/>
          </p:cNvSpPr>
          <p:nvPr>
            <p:ph type="sldNum" sz="quarter" idx="4"/>
          </p:nvPr>
        </p:nvSpPr>
        <p:spPr bwMode="auto">
          <a:xfrm>
            <a:off x="6934200" y="6096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64D1506-1240-42CC-9701-5FAB8CDA9A09}" type="slidenum">
              <a:rPr lang="fi-FI"/>
              <a:pPr>
                <a:defRPr/>
              </a:pPr>
              <a:t>‹#›</a:t>
            </a:fld>
            <a:endParaRPr lang="fi-FI" dirty="0"/>
          </a:p>
        </p:txBody>
      </p:sp>
      <p:sp>
        <p:nvSpPr>
          <p:cNvPr id="1029" name="Rectangle 6"/>
          <p:cNvSpPr>
            <a:spLocks noGrp="1" noChangeArrowheads="1"/>
          </p:cNvSpPr>
          <p:nvPr>
            <p:ph type="title"/>
          </p:nvPr>
        </p:nvSpPr>
        <p:spPr bwMode="auto">
          <a:xfrm>
            <a:off x="381000" y="1524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altLang="fi-FI" smtClean="0"/>
              <a:t>Muokkaa otsikon perustyyliä napsauttamalla</a:t>
            </a:r>
          </a:p>
        </p:txBody>
      </p:sp>
      <p:sp>
        <p:nvSpPr>
          <p:cNvPr id="1030" name="Rectangle 7"/>
          <p:cNvSpPr>
            <a:spLocks noGrp="1" noChangeArrowheads="1"/>
          </p:cNvSpPr>
          <p:nvPr>
            <p:ph type="body" idx="1"/>
          </p:nvPr>
        </p:nvSpPr>
        <p:spPr bwMode="auto">
          <a:xfrm>
            <a:off x="1219200" y="1447800"/>
            <a:ext cx="7620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smtClean="0"/>
              <a:t>Muokkaa tekstin perustyylejä napsauttamalla</a:t>
            </a:r>
          </a:p>
          <a:p>
            <a:pPr lvl="1"/>
            <a:r>
              <a:rPr lang="fi-FI" altLang="fi-FI" smtClean="0"/>
              <a:t>toinen taso</a:t>
            </a:r>
          </a:p>
          <a:p>
            <a:pPr lvl="2"/>
            <a:r>
              <a:rPr lang="fi-FI" altLang="fi-FI" smtClean="0"/>
              <a:t>kolmas taso</a:t>
            </a:r>
          </a:p>
          <a:p>
            <a:pPr lvl="3"/>
            <a:r>
              <a:rPr lang="fi-FI" altLang="fi-FI" smtClean="0"/>
              <a:t>neljäs taso</a:t>
            </a:r>
          </a:p>
          <a:p>
            <a:pPr lvl="4"/>
            <a:r>
              <a:rPr lang="fi-FI" altLang="fi-FI" smtClean="0"/>
              <a:t>viides taso</a:t>
            </a:r>
          </a:p>
        </p:txBody>
      </p:sp>
      <p:pic>
        <p:nvPicPr>
          <p:cNvPr id="1031" name="Picture 8"/>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57200" y="6119813"/>
            <a:ext cx="1477963" cy="4556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32" name="Line 10"/>
          <p:cNvSpPr>
            <a:spLocks noChangeShapeType="1"/>
          </p:cNvSpPr>
          <p:nvPr/>
        </p:nvSpPr>
        <p:spPr bwMode="auto">
          <a:xfrm>
            <a:off x="2057400" y="6096000"/>
            <a:ext cx="6705600" cy="0"/>
          </a:xfrm>
          <a:prstGeom prst="line">
            <a:avLst/>
          </a:prstGeom>
          <a:noFill/>
          <a:ln w="19050">
            <a:solidFill>
              <a:srgbClr val="D58B00"/>
            </a:solidFill>
            <a:round/>
            <a:headEnd/>
            <a:tailEnd/>
          </a:ln>
          <a:extLst>
            <a:ext uri="{909E8E84-426E-40DD-AFC4-6F175D3DCCD1}">
              <a14:hiddenFill xmlns:a14="http://schemas.microsoft.com/office/drawing/2010/main">
                <a:noFill/>
              </a14:hiddenFill>
            </a:ext>
          </a:extLst>
        </p:spPr>
        <p:txBody>
          <a:bodyPr/>
          <a:lstStyle/>
          <a:p>
            <a:endParaRPr lang="fi-FI"/>
          </a:p>
        </p:txBody>
      </p:sp>
    </p:spTree>
  </p:cSld>
  <p:clrMap bg1="lt1" tx1="dk1" bg2="lt2" tx2="dk2" accent1="accent1" accent2="accent2" accent3="accent3" accent4="accent4" accent5="accent5" accent6="accent6" hlink="hlink" folHlink="folHlink"/>
  <p:sldLayoutIdLst>
    <p:sldLayoutId id="2147484033"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hf hdr="0" ftr="0" dt="0"/>
  <p:txStyles>
    <p:title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p:titleStyle>
    <p:bodyStyle>
      <a:lvl1pPr marL="342900" indent="-342900" algn="l" rtl="0" eaLnBrk="0" fontAlgn="base" hangingPunct="0">
        <a:spcBef>
          <a:spcPct val="20000"/>
        </a:spcBef>
        <a:spcAft>
          <a:spcPct val="0"/>
        </a:spcAft>
        <a:buClr>
          <a:srgbClr val="D58B00"/>
        </a:buClr>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D58B00"/>
        </a:buClr>
        <a:buChar char="•"/>
        <a:defRPr sz="2400">
          <a:solidFill>
            <a:schemeClr val="tx1"/>
          </a:solidFill>
          <a:latin typeface="+mn-lt"/>
        </a:defRPr>
      </a:lvl2pPr>
      <a:lvl3pPr marL="1143000" indent="-228600" algn="l" rtl="0" eaLnBrk="0" fontAlgn="base" hangingPunct="0">
        <a:spcBef>
          <a:spcPct val="20000"/>
        </a:spcBef>
        <a:spcAft>
          <a:spcPct val="0"/>
        </a:spcAft>
        <a:buClr>
          <a:srgbClr val="D58B00"/>
        </a:buClr>
        <a:buChar char="•"/>
        <a:defRPr sz="2400">
          <a:solidFill>
            <a:schemeClr val="tx1"/>
          </a:solidFill>
          <a:latin typeface="+mn-lt"/>
        </a:defRPr>
      </a:lvl3pPr>
      <a:lvl4pPr marL="1600200" indent="-228600" algn="l" rtl="0" eaLnBrk="0" fontAlgn="base" hangingPunct="0">
        <a:spcBef>
          <a:spcPct val="20000"/>
        </a:spcBef>
        <a:spcAft>
          <a:spcPct val="0"/>
        </a:spcAft>
        <a:buClr>
          <a:srgbClr val="D58B00"/>
        </a:buClr>
        <a:buChar char="•"/>
        <a:defRPr sz="2000">
          <a:solidFill>
            <a:schemeClr val="tx1"/>
          </a:solidFill>
          <a:latin typeface="+mn-lt"/>
        </a:defRPr>
      </a:lvl4pPr>
      <a:lvl5pPr marL="2057400" indent="-228600" algn="l" rtl="0" eaLnBrk="0" fontAlgn="base" hangingPunct="0">
        <a:spcBef>
          <a:spcPct val="20000"/>
        </a:spcBef>
        <a:spcAft>
          <a:spcPct val="0"/>
        </a:spcAft>
        <a:buClr>
          <a:srgbClr val="D58B00"/>
        </a:buClr>
        <a:buChar char="•"/>
        <a:defRPr sz="2000">
          <a:solidFill>
            <a:schemeClr val="tx1"/>
          </a:solidFill>
          <a:latin typeface="+mn-lt"/>
        </a:defRPr>
      </a:lvl5pPr>
      <a:lvl6pPr marL="2514600" indent="-228600" algn="l" rtl="0" fontAlgn="base">
        <a:spcBef>
          <a:spcPct val="20000"/>
        </a:spcBef>
        <a:spcAft>
          <a:spcPct val="0"/>
        </a:spcAft>
        <a:buClr>
          <a:srgbClr val="D58B00"/>
        </a:buClr>
        <a:buChar char="•"/>
        <a:defRPr sz="2000">
          <a:solidFill>
            <a:schemeClr val="tx1"/>
          </a:solidFill>
          <a:latin typeface="+mn-lt"/>
        </a:defRPr>
      </a:lvl6pPr>
      <a:lvl7pPr marL="2971800" indent="-228600" algn="l" rtl="0" fontAlgn="base">
        <a:spcBef>
          <a:spcPct val="20000"/>
        </a:spcBef>
        <a:spcAft>
          <a:spcPct val="0"/>
        </a:spcAft>
        <a:buClr>
          <a:srgbClr val="D58B00"/>
        </a:buClr>
        <a:buChar char="•"/>
        <a:defRPr sz="2000">
          <a:solidFill>
            <a:schemeClr val="tx1"/>
          </a:solidFill>
          <a:latin typeface="+mn-lt"/>
        </a:defRPr>
      </a:lvl7pPr>
      <a:lvl8pPr marL="3429000" indent="-228600" algn="l" rtl="0" fontAlgn="base">
        <a:spcBef>
          <a:spcPct val="20000"/>
        </a:spcBef>
        <a:spcAft>
          <a:spcPct val="0"/>
        </a:spcAft>
        <a:buClr>
          <a:srgbClr val="D58B00"/>
        </a:buClr>
        <a:buChar char="•"/>
        <a:defRPr sz="2000">
          <a:solidFill>
            <a:schemeClr val="tx1"/>
          </a:solidFill>
          <a:latin typeface="+mn-lt"/>
        </a:defRPr>
      </a:lvl8pPr>
      <a:lvl9pPr marL="3886200" indent="-228600" algn="l" rtl="0" fontAlgn="base">
        <a:spcBef>
          <a:spcPct val="20000"/>
        </a:spcBef>
        <a:spcAft>
          <a:spcPct val="0"/>
        </a:spcAft>
        <a:buClr>
          <a:srgbClr val="D58B00"/>
        </a:buClr>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vero.fi/fi-FI/Syventavat_veroohjeet/Verohallinnon_paatokset/2015/Verohallinnon_paatos_matkakuluvahennykse(38752)"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vero.fi/fi-FI/Syventavat_veroohjeet/Elinkeinoverotus/Verohallinnon_yhtenaistamisohjeet_vuodel(39037)#2.4 Tilap&#228;isest&#228; ty&#246;matkasta aiheutuneet palkansaajan verotuksessa teht&#228;v&#228;t v&#228;hennykset_"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vero.fi/fi-FI/Syventavat_veroohjeet/Verohallinnon_paatokset/2015/Verohallinnon_paatos_verovapaista_matkak(38794)" TargetMode="External"/><Relationship Id="rId4" Type="http://schemas.openxmlformats.org/officeDocument/2006/relationships/hyperlink" Target="http://www.vero.fi/fi-FI/Syventavat_veroohjeet/Henkiloasiakkaan_tuloverotus/Vahennykset_ansiotulosta_ja_verosta/Tulonhankkimiskulut_ansiotuloista(39078)"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vero.fi/fi-FI/Syventavat_veroohjeet/Verohallinnon_ohjeet/2015/Verohallinnon_yhtenaistamisohjeet_vuodel(39037)"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vero.fi/veroilmoitus"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www.vero.fi/fi-FI/Henkiloasiakkaat/Maksaminen/Henkiloasiakkaan_ennakon_taydennysmaksu"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hyperlink" Target="https://www.vero.fi/fi-FI/Henkiloasiakkaat/Maksaminen/Jaannosveron_maksaminen" TargetMode="External"/><Relationship Id="rId4" Type="http://schemas.openxmlformats.org/officeDocument/2006/relationships/hyperlink" Target="http://prosentti.vero.fi/VPL2016/Sivut/Aloitus.aspx?kieli=fi-FI"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vero.fi/fi-FI/Syventavat_veroohjeet/Henkiloasiakkaan_tuloverotus/Verovapaat_suoritukset/Apurahojen_stipendien_tunnustuspalkintoj" TargetMode="External"/><Relationship Id="rId2" Type="http://schemas.openxmlformats.org/officeDocument/2006/relationships/hyperlink" Target="http://www.vero.fi/" TargetMode="External"/><Relationship Id="rId1" Type="http://schemas.openxmlformats.org/officeDocument/2006/relationships/slideLayout" Target="../slideLayouts/slideLayout2.xml"/><Relationship Id="rId5" Type="http://schemas.openxmlformats.org/officeDocument/2006/relationships/hyperlink" Target="https://vero24.vero.fi/vastauspankki/?lang=fi&amp;lang_change=true" TargetMode="External"/><Relationship Id="rId4" Type="http://schemas.openxmlformats.org/officeDocument/2006/relationships/hyperlink" Target="https://www.vero.fi/fi-FI/Syventavat_veroohjeet/Henkiloasiakkaan_tuloverotus/Tulonhankkimiskulut_ansiotuloista"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11560" y="2852936"/>
            <a:ext cx="7994650" cy="865187"/>
          </a:xfrm>
        </p:spPr>
        <p:txBody>
          <a:bodyPr/>
          <a:lstStyle/>
          <a:p>
            <a:pPr eaLnBrk="1" hangingPunct="1"/>
            <a:r>
              <a:rPr lang="fi-FI" altLang="fi-FI" sz="5400" dirty="0" smtClean="0">
                <a:solidFill>
                  <a:schemeClr val="tx1"/>
                </a:solidFill>
              </a:rPr>
              <a:t>Apurahat</a:t>
            </a:r>
            <a:r>
              <a:rPr lang="fi-FI" altLang="fi-FI" dirty="0" smtClean="0"/>
              <a:t/>
            </a:r>
            <a:br>
              <a:rPr lang="fi-FI" altLang="fi-FI" dirty="0" smtClean="0"/>
            </a:br>
            <a:endParaRPr lang="fi-FI" altLang="fi-FI" sz="2400" dirty="0" smtClean="0"/>
          </a:p>
        </p:txBody>
      </p:sp>
      <p:sp>
        <p:nvSpPr>
          <p:cNvPr id="3075" name="Rectangle 3"/>
          <p:cNvSpPr>
            <a:spLocks noGrp="1" noChangeArrowheads="1"/>
          </p:cNvSpPr>
          <p:nvPr>
            <p:ph type="subTitle" idx="1"/>
          </p:nvPr>
        </p:nvSpPr>
        <p:spPr>
          <a:xfrm>
            <a:off x="1403350" y="3860800"/>
            <a:ext cx="6400800" cy="1752600"/>
          </a:xfrm>
        </p:spPr>
        <p:txBody>
          <a:bodyPr/>
          <a:lstStyle/>
          <a:p>
            <a:pPr eaLnBrk="1" hangingPunct="1"/>
            <a:r>
              <a:rPr lang="fi-FI" altLang="fi-FI" smtClean="0"/>
              <a:t> </a:t>
            </a:r>
          </a:p>
          <a:p>
            <a:pPr eaLnBrk="1" hangingPunct="1"/>
            <a:endParaRPr lang="fi-FI" altLang="fi-FI"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tsikko 1"/>
          <p:cNvSpPr>
            <a:spLocks noGrp="1"/>
          </p:cNvSpPr>
          <p:nvPr>
            <p:ph type="title"/>
          </p:nvPr>
        </p:nvSpPr>
        <p:spPr>
          <a:xfrm>
            <a:off x="468313" y="115888"/>
            <a:ext cx="7772400" cy="927100"/>
          </a:xfrm>
        </p:spPr>
        <p:txBody>
          <a:bodyPr/>
          <a:lstStyle/>
          <a:p>
            <a:r>
              <a:rPr lang="fi-FI" altLang="fi-FI" sz="2400" dirty="0" smtClean="0"/>
              <a:t>Apurahat ja tulonhankkimiskulut</a:t>
            </a:r>
          </a:p>
        </p:txBody>
      </p:sp>
      <p:sp>
        <p:nvSpPr>
          <p:cNvPr id="3" name="Sisällön paikkamerkki 2"/>
          <p:cNvSpPr>
            <a:spLocks noGrp="1"/>
          </p:cNvSpPr>
          <p:nvPr>
            <p:ph idx="1"/>
          </p:nvPr>
        </p:nvSpPr>
        <p:spPr>
          <a:xfrm>
            <a:off x="250825" y="619125"/>
            <a:ext cx="8496300" cy="5473700"/>
          </a:xfrm>
        </p:spPr>
        <p:txBody>
          <a:bodyPr/>
          <a:lstStyle/>
          <a:p>
            <a:pPr marL="285750" eaLnBrk="1" hangingPunct="1">
              <a:spcBef>
                <a:spcPct val="0"/>
              </a:spcBef>
              <a:buClrTx/>
              <a:buFontTx/>
              <a:buNone/>
              <a:defRPr/>
            </a:pPr>
            <a:endParaRPr lang="fi-FI" altLang="fi-FI" sz="1800" b="0" dirty="0" smtClean="0">
              <a:solidFill>
                <a:srgbClr val="215137"/>
              </a:solidFill>
              <a:sym typeface="Wingdings" pitchFamily="2" charset="2"/>
            </a:endParaRPr>
          </a:p>
          <a:p>
            <a:pPr lvl="1" eaLnBrk="1" hangingPunct="1">
              <a:spcBef>
                <a:spcPct val="0"/>
              </a:spcBef>
              <a:buClrTx/>
              <a:buFontTx/>
              <a:buNone/>
              <a:defRPr/>
            </a:pPr>
            <a:r>
              <a:rPr lang="fi-FI" altLang="fi-FI" sz="1600" b="1" i="1" dirty="0" smtClean="0"/>
              <a:t>Esimerkki 3</a:t>
            </a:r>
          </a:p>
          <a:p>
            <a:pPr lvl="1" eaLnBrk="1" hangingPunct="1">
              <a:spcBef>
                <a:spcPct val="0"/>
              </a:spcBef>
              <a:buClrTx/>
              <a:buFontTx/>
              <a:buNone/>
              <a:defRPr/>
            </a:pPr>
            <a:endParaRPr lang="fi-FI" altLang="fi-FI" sz="1400" b="1" dirty="0" smtClean="0"/>
          </a:p>
          <a:p>
            <a:pPr lvl="1" eaLnBrk="1" hangingPunct="1">
              <a:spcBef>
                <a:spcPct val="0"/>
              </a:spcBef>
              <a:buClrTx/>
              <a:buFontTx/>
              <a:buNone/>
              <a:defRPr/>
            </a:pPr>
            <a:r>
              <a:rPr lang="fi-FI" altLang="fi-FI" sz="1400" b="1" dirty="0" smtClean="0"/>
              <a:t>         </a:t>
            </a:r>
            <a:r>
              <a:rPr lang="fi-FI" altLang="fi-FI" sz="1600" dirty="0" smtClean="0"/>
              <a:t>Julkisyhteisön matka-apuraha konferenssimatkaa varten 1 500 euroa</a:t>
            </a:r>
          </a:p>
          <a:p>
            <a:pPr lvl="1" eaLnBrk="1" hangingPunct="1">
              <a:spcBef>
                <a:spcPct val="0"/>
              </a:spcBef>
              <a:buClrTx/>
              <a:buFontTx/>
              <a:buNone/>
              <a:defRPr/>
            </a:pPr>
            <a:r>
              <a:rPr lang="fi-FI" altLang="fi-FI" sz="1600" dirty="0" smtClean="0"/>
              <a:t>        Yksityisen säätiön apuraha väitöskirjatyötä varten 25 000 euroa</a:t>
            </a:r>
          </a:p>
          <a:p>
            <a:pPr lvl="1" eaLnBrk="1" hangingPunct="1">
              <a:spcBef>
                <a:spcPct val="0"/>
              </a:spcBef>
              <a:buClrTx/>
              <a:buFontTx/>
              <a:buNone/>
              <a:defRPr/>
            </a:pPr>
            <a:endParaRPr lang="fi-FI" altLang="fi-FI" sz="1600" dirty="0" smtClean="0"/>
          </a:p>
          <a:p>
            <a:pPr lvl="1" eaLnBrk="1" hangingPunct="1">
              <a:spcBef>
                <a:spcPct val="0"/>
              </a:spcBef>
              <a:buClrTx/>
              <a:buFontTx/>
              <a:buNone/>
              <a:defRPr/>
            </a:pPr>
            <a:r>
              <a:rPr lang="fi-FI" altLang="fi-FI" sz="1600" dirty="0" smtClean="0"/>
              <a:t>         Konferenssimatkan kulut 2 600 euroa</a:t>
            </a:r>
          </a:p>
          <a:p>
            <a:pPr lvl="1" eaLnBrk="1" hangingPunct="1">
              <a:spcBef>
                <a:spcPct val="0"/>
              </a:spcBef>
              <a:buClrTx/>
              <a:buFontTx/>
              <a:buNone/>
              <a:defRPr/>
            </a:pPr>
            <a:endParaRPr lang="fi-FI" altLang="fi-FI" sz="1600" dirty="0" smtClean="0"/>
          </a:p>
          <a:p>
            <a:pPr lvl="1" eaLnBrk="1" hangingPunct="1">
              <a:spcBef>
                <a:spcPct val="0"/>
              </a:spcBef>
              <a:buClrTx/>
              <a:buFontTx/>
              <a:buNone/>
              <a:defRPr/>
            </a:pPr>
            <a:r>
              <a:rPr lang="fi-FI" altLang="fi-FI" sz="1600" dirty="0" smtClean="0"/>
              <a:t>          &gt;  apurahojen veronalainen osuus 25 000 - 20 293,40 = 4 706,60 euroa</a:t>
            </a:r>
          </a:p>
          <a:p>
            <a:pPr lvl="1" eaLnBrk="1" hangingPunct="1">
              <a:spcBef>
                <a:spcPct val="0"/>
              </a:spcBef>
              <a:buClrTx/>
              <a:buFontTx/>
              <a:buNone/>
              <a:defRPr/>
            </a:pPr>
            <a:r>
              <a:rPr lang="fi-FI" altLang="fi-FI" sz="1600" dirty="0" smtClean="0"/>
              <a:t>          &gt;  konferenssikuluista on vähennyskelpoista verotuksessa vain 1 100 euroa</a:t>
            </a:r>
          </a:p>
          <a:p>
            <a:pPr lvl="1" eaLnBrk="1" hangingPunct="1">
              <a:spcBef>
                <a:spcPct val="0"/>
              </a:spcBef>
              <a:buClrTx/>
              <a:buFontTx/>
              <a:buNone/>
              <a:defRPr/>
            </a:pPr>
            <a:endParaRPr lang="fi-FI" altLang="fi-FI" sz="1400" b="1" dirty="0" smtClean="0"/>
          </a:p>
          <a:p>
            <a:pPr lvl="1" eaLnBrk="1" hangingPunct="1">
              <a:spcBef>
                <a:spcPct val="0"/>
              </a:spcBef>
              <a:buClrTx/>
              <a:buFontTx/>
              <a:buNone/>
              <a:defRPr/>
            </a:pPr>
            <a:endParaRPr lang="fi-FI" altLang="fi-FI" sz="1400" b="1" dirty="0"/>
          </a:p>
          <a:p>
            <a:pPr lvl="1" eaLnBrk="1" hangingPunct="1">
              <a:spcBef>
                <a:spcPct val="0"/>
              </a:spcBef>
              <a:buClrTx/>
              <a:buFontTx/>
              <a:buNone/>
              <a:defRPr/>
            </a:pPr>
            <a:r>
              <a:rPr lang="fi-FI" altLang="fi-FI" sz="1400" b="1" dirty="0" smtClean="0"/>
              <a:t> </a:t>
            </a:r>
            <a:r>
              <a:rPr lang="fi-FI" altLang="fi-FI" sz="1600" b="1" i="1" dirty="0" smtClean="0"/>
              <a:t>Esimerkki 4</a:t>
            </a:r>
          </a:p>
          <a:p>
            <a:pPr lvl="1" eaLnBrk="1" hangingPunct="1">
              <a:spcBef>
                <a:spcPct val="0"/>
              </a:spcBef>
              <a:buClrTx/>
              <a:buFontTx/>
              <a:buNone/>
              <a:defRPr/>
            </a:pPr>
            <a:endParaRPr lang="fi-FI" altLang="fi-FI" sz="1400" b="1" dirty="0" smtClean="0"/>
          </a:p>
          <a:p>
            <a:pPr lvl="1" eaLnBrk="1" hangingPunct="1">
              <a:spcBef>
                <a:spcPct val="0"/>
              </a:spcBef>
              <a:buClrTx/>
              <a:buFontTx/>
              <a:buNone/>
              <a:defRPr/>
            </a:pPr>
            <a:r>
              <a:rPr lang="fi-FI" altLang="fi-FI" sz="1400" b="1" dirty="0" smtClean="0"/>
              <a:t>         </a:t>
            </a:r>
            <a:r>
              <a:rPr lang="fi-FI" altLang="fi-FI" sz="1600" dirty="0" smtClean="0"/>
              <a:t>Yksityisen myöntäjän apuraha taideprojektin kuluihin 4 500 euroa</a:t>
            </a:r>
          </a:p>
          <a:p>
            <a:pPr lvl="1" eaLnBrk="1" hangingPunct="1">
              <a:spcBef>
                <a:spcPct val="0"/>
              </a:spcBef>
              <a:buClrTx/>
              <a:buFontTx/>
              <a:buNone/>
              <a:defRPr/>
            </a:pPr>
            <a:r>
              <a:rPr lang="fi-FI" altLang="fi-FI" sz="1600" dirty="0" smtClean="0"/>
              <a:t>        Julkisyhteisön myöntämä vuotuinen elanto-apuraha 20 000 euroa</a:t>
            </a:r>
          </a:p>
          <a:p>
            <a:pPr lvl="1" eaLnBrk="1" hangingPunct="1">
              <a:spcBef>
                <a:spcPct val="0"/>
              </a:spcBef>
              <a:buClrTx/>
              <a:buFontTx/>
              <a:buNone/>
              <a:defRPr/>
            </a:pPr>
            <a:endParaRPr lang="fi-FI" altLang="fi-FI" sz="1600" dirty="0" smtClean="0"/>
          </a:p>
          <a:p>
            <a:pPr lvl="1" eaLnBrk="1" hangingPunct="1">
              <a:spcBef>
                <a:spcPct val="0"/>
              </a:spcBef>
              <a:buClrTx/>
              <a:buFontTx/>
              <a:buNone/>
              <a:defRPr/>
            </a:pPr>
            <a:r>
              <a:rPr lang="fi-FI" altLang="fi-FI" sz="1600" dirty="0" smtClean="0"/>
              <a:t>        Taideprojektin toteutuneet kulut 3 000 euroa</a:t>
            </a:r>
          </a:p>
          <a:p>
            <a:pPr lvl="1" eaLnBrk="1" hangingPunct="1">
              <a:spcBef>
                <a:spcPct val="0"/>
              </a:spcBef>
              <a:buClrTx/>
              <a:buFontTx/>
              <a:buNone/>
              <a:defRPr/>
            </a:pPr>
            <a:endParaRPr lang="fi-FI" altLang="fi-FI" sz="1600" dirty="0"/>
          </a:p>
          <a:p>
            <a:pPr lvl="1" eaLnBrk="1" hangingPunct="1">
              <a:spcBef>
                <a:spcPct val="0"/>
              </a:spcBef>
              <a:buClrTx/>
              <a:buFontTx/>
              <a:buNone/>
              <a:defRPr/>
            </a:pPr>
            <a:r>
              <a:rPr lang="fi-FI" altLang="fi-FI" sz="1600" dirty="0" smtClean="0"/>
              <a:t>		&gt;  apurahojen veronalainen osuus 21 500 - 20293,40 = 1 206,60 euroa</a:t>
            </a:r>
          </a:p>
          <a:p>
            <a:pPr lvl="1" eaLnBrk="1" hangingPunct="1">
              <a:spcBef>
                <a:spcPct val="0"/>
              </a:spcBef>
              <a:buClrTx/>
              <a:buFontTx/>
              <a:buNone/>
              <a:defRPr/>
            </a:pPr>
            <a:r>
              <a:rPr lang="fi-FI" altLang="fi-FI" sz="1600" dirty="0"/>
              <a:t>	 </a:t>
            </a:r>
            <a:r>
              <a:rPr lang="fi-FI" altLang="fi-FI" sz="1600" dirty="0" smtClean="0"/>
              <a:t>  &gt;   3 000 euron kulut, jotka on katettu verovapaalla apurahalla, eivät ole</a:t>
            </a:r>
          </a:p>
          <a:p>
            <a:pPr lvl="1" eaLnBrk="1" hangingPunct="1">
              <a:spcBef>
                <a:spcPct val="0"/>
              </a:spcBef>
              <a:buClrTx/>
              <a:buFontTx/>
              <a:buNone/>
              <a:defRPr/>
            </a:pPr>
            <a:r>
              <a:rPr lang="fi-FI" altLang="fi-FI" sz="1600" dirty="0"/>
              <a:t> </a:t>
            </a:r>
            <a:r>
              <a:rPr lang="fi-FI" altLang="fi-FI" sz="1600" dirty="0" smtClean="0"/>
              <a:t>       vähennyskelpoisia </a:t>
            </a:r>
            <a:r>
              <a:rPr lang="fi-FI" altLang="fi-FI" sz="1600" dirty="0"/>
              <a:t>verotuksessa </a:t>
            </a:r>
            <a:endParaRPr lang="fi-FI" altLang="fi-FI" sz="1600" dirty="0" smtClean="0"/>
          </a:p>
          <a:p>
            <a:pPr lvl="1" eaLnBrk="1" hangingPunct="1">
              <a:spcBef>
                <a:spcPct val="0"/>
              </a:spcBef>
              <a:buClrTx/>
              <a:buFontTx/>
              <a:buNone/>
              <a:defRPr/>
            </a:pPr>
            <a:endParaRPr lang="fi-FI" altLang="fi-FI" sz="1400" dirty="0" smtClean="0">
              <a:solidFill>
                <a:schemeClr val="tx2"/>
              </a:solidFill>
            </a:endParaRPr>
          </a:p>
          <a:p>
            <a:pPr lvl="1" eaLnBrk="1" hangingPunct="1">
              <a:spcBef>
                <a:spcPct val="0"/>
              </a:spcBef>
              <a:buClrTx/>
              <a:buFontTx/>
              <a:buNone/>
              <a:defRPr/>
            </a:pPr>
            <a:endParaRPr lang="fi-FI" altLang="fi-FI" sz="1400" dirty="0" smtClean="0">
              <a:solidFill>
                <a:schemeClr val="tx2"/>
              </a:solidFill>
            </a:endParaRPr>
          </a:p>
          <a:p>
            <a:pPr lvl="1" eaLnBrk="1" hangingPunct="1">
              <a:spcBef>
                <a:spcPct val="0"/>
              </a:spcBef>
              <a:buClrTx/>
              <a:buFontTx/>
              <a:buNone/>
              <a:defRPr/>
            </a:pPr>
            <a:r>
              <a:rPr lang="fi-FI" altLang="fi-FI" sz="1400" b="1" dirty="0" smtClean="0">
                <a:solidFill>
                  <a:schemeClr val="tx2"/>
                </a:solidFill>
              </a:rPr>
              <a:t>                  </a:t>
            </a:r>
          </a:p>
          <a:p>
            <a:pPr lvl="1" eaLnBrk="1" hangingPunct="1">
              <a:spcBef>
                <a:spcPct val="0"/>
              </a:spcBef>
              <a:buClrTx/>
              <a:buFontTx/>
              <a:buNone/>
              <a:defRPr/>
            </a:pPr>
            <a:endParaRPr lang="fi-FI" altLang="fi-FI" sz="1400" b="1" dirty="0" smtClean="0">
              <a:solidFill>
                <a:schemeClr val="tx2"/>
              </a:solidFill>
            </a:endParaRPr>
          </a:p>
          <a:p>
            <a:pPr lvl="1" eaLnBrk="1" hangingPunct="1">
              <a:spcBef>
                <a:spcPct val="0"/>
              </a:spcBef>
              <a:buClrTx/>
              <a:buFontTx/>
              <a:buNone/>
              <a:defRPr/>
            </a:pPr>
            <a:endParaRPr lang="fi-FI" altLang="fi-FI" sz="1400" b="1" dirty="0" smtClean="0">
              <a:solidFill>
                <a:schemeClr val="tx2"/>
              </a:solidFill>
            </a:endParaRPr>
          </a:p>
          <a:p>
            <a:pPr marL="0" indent="0">
              <a:buFontTx/>
              <a:buNone/>
              <a:defRPr/>
            </a:pPr>
            <a:r>
              <a:rPr lang="fi-FI" sz="1400" dirty="0" smtClean="0"/>
              <a:t>	</a:t>
            </a:r>
          </a:p>
          <a:p>
            <a:pPr marL="0" indent="0">
              <a:buFontTx/>
              <a:buNone/>
              <a:defRPr/>
            </a:pPr>
            <a:r>
              <a:rPr lang="fi-FI" sz="1400" dirty="0"/>
              <a:t>	</a:t>
            </a:r>
            <a:r>
              <a:rPr lang="fi-FI" sz="1400" dirty="0" smtClean="0"/>
              <a:t> </a:t>
            </a:r>
            <a:endParaRPr lang="fi-FI" sz="1400" dirty="0">
              <a:solidFill>
                <a:srgbClr val="215134"/>
              </a:solidFill>
            </a:endParaRPr>
          </a:p>
        </p:txBody>
      </p:sp>
      <p:sp>
        <p:nvSpPr>
          <p:cNvPr id="12292"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A3F57C26-A1C1-42B5-B7F9-20C8C5EF6355}" type="slidenum">
              <a:rPr lang="fi-FI" altLang="fi-FI" sz="1400" b="0" smtClean="0"/>
              <a:pPr algn="r" eaLnBrk="1" hangingPunct="1">
                <a:spcBef>
                  <a:spcPct val="0"/>
                </a:spcBef>
                <a:buClrTx/>
                <a:buFontTx/>
                <a:buNone/>
              </a:pPr>
              <a:t>10</a:t>
            </a:fld>
            <a:endParaRPr lang="fi-FI" altLang="fi-FI" sz="14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52C80B36-4B12-4815-91CA-97832335DC10}" type="slidenum">
              <a:rPr lang="fi-FI" altLang="fi-FI" sz="1400" b="0" smtClean="0"/>
              <a:pPr algn="r" eaLnBrk="1" hangingPunct="1">
                <a:spcBef>
                  <a:spcPct val="0"/>
                </a:spcBef>
                <a:buClrTx/>
                <a:buFontTx/>
                <a:buNone/>
              </a:pPr>
              <a:t>11</a:t>
            </a:fld>
            <a:endParaRPr lang="fi-FI" altLang="fi-FI" sz="1400" b="0" smtClean="0"/>
          </a:p>
        </p:txBody>
      </p:sp>
      <p:sp>
        <p:nvSpPr>
          <p:cNvPr id="13315" name="Text Box 2"/>
          <p:cNvSpPr txBox="1">
            <a:spLocks noChangeArrowheads="1"/>
          </p:cNvSpPr>
          <p:nvPr/>
        </p:nvSpPr>
        <p:spPr bwMode="auto">
          <a:xfrm>
            <a:off x="609600" y="1143000"/>
            <a:ext cx="180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eaLnBrk="1" hangingPunct="1">
              <a:spcBef>
                <a:spcPct val="0"/>
              </a:spcBef>
              <a:buClrTx/>
              <a:buFontTx/>
              <a:buNone/>
            </a:pPr>
            <a:endParaRPr lang="fi-FI" altLang="fi-FI" sz="2000"/>
          </a:p>
        </p:txBody>
      </p:sp>
      <p:sp>
        <p:nvSpPr>
          <p:cNvPr id="13316" name="Text Box 3"/>
          <p:cNvSpPr txBox="1">
            <a:spLocks noChangeArrowheads="1"/>
          </p:cNvSpPr>
          <p:nvPr/>
        </p:nvSpPr>
        <p:spPr bwMode="auto">
          <a:xfrm>
            <a:off x="434975" y="549275"/>
            <a:ext cx="8137525" cy="669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eaLnBrk="1" hangingPunct="1">
              <a:spcBef>
                <a:spcPct val="0"/>
              </a:spcBef>
              <a:buClrTx/>
              <a:buFontTx/>
              <a:buNone/>
              <a:defRPr/>
            </a:pPr>
            <a:r>
              <a:rPr lang="fi-FI" altLang="fi-FI" sz="2400" dirty="0" smtClean="0"/>
              <a:t>Tieteenharjoittajan tavallisia tulonhankkimiskuluja</a:t>
            </a:r>
          </a:p>
          <a:p>
            <a:pPr eaLnBrk="1" hangingPunct="1">
              <a:spcBef>
                <a:spcPct val="0"/>
              </a:spcBef>
              <a:buClrTx/>
              <a:buFontTx/>
              <a:buNone/>
              <a:defRPr/>
            </a:pPr>
            <a:r>
              <a:rPr lang="fi-FI" altLang="fi-FI" sz="1800" b="0" dirty="0" smtClean="0"/>
              <a:t>Tieteen harjoittamista on esimerkiksi väitöskirjatyö ja post-doc-tutkimus</a:t>
            </a:r>
          </a:p>
          <a:p>
            <a:pPr eaLnBrk="1" hangingPunct="1">
              <a:spcBef>
                <a:spcPct val="0"/>
              </a:spcBef>
              <a:buClrTx/>
              <a:buFontTx/>
              <a:buNone/>
              <a:defRPr/>
            </a:pPr>
            <a:endParaRPr lang="fi-FI" altLang="fi-FI" sz="2400" dirty="0" smtClean="0"/>
          </a:p>
          <a:p>
            <a:pPr eaLnBrk="1" hangingPunct="1">
              <a:spcBef>
                <a:spcPct val="0"/>
              </a:spcBef>
              <a:buClrTx/>
              <a:buFontTx/>
              <a:buNone/>
              <a:defRPr/>
            </a:pPr>
            <a:r>
              <a:rPr lang="fi-FI" altLang="fi-FI" sz="2000" dirty="0" smtClean="0"/>
              <a:t> </a:t>
            </a:r>
            <a:r>
              <a:rPr lang="fi-FI" altLang="fi-FI" sz="1800" dirty="0" smtClean="0"/>
              <a:t>Väitöskirjan tekemisestä </a:t>
            </a:r>
            <a:r>
              <a:rPr lang="fi-FI" altLang="fi-FI" sz="1800" b="0" dirty="0" smtClean="0"/>
              <a:t>syntyviä kuluja voivat olla esimerkiksi:</a:t>
            </a:r>
          </a:p>
          <a:p>
            <a:pPr marL="285750" indent="-285750">
              <a:buFont typeface="Wingdings" panose="05000000000000000000" pitchFamily="2" charset="2"/>
              <a:buChar char="§"/>
              <a:defRPr/>
            </a:pPr>
            <a:endParaRPr lang="fi-FI" altLang="fi-FI" sz="1800" b="0" dirty="0"/>
          </a:p>
          <a:p>
            <a:pPr marL="1028700" lvl="1">
              <a:buFont typeface="Wingdings" panose="05000000000000000000" pitchFamily="2" charset="2"/>
              <a:buChar char="§"/>
              <a:defRPr/>
            </a:pPr>
            <a:r>
              <a:rPr lang="fi-FI" altLang="fi-FI" sz="1400" dirty="0"/>
              <a:t>  </a:t>
            </a:r>
            <a:r>
              <a:rPr lang="fi-FI" altLang="fi-FI" sz="1800" dirty="0"/>
              <a:t>Kotitoimistokulut (tietokone-, puhelin- ja työhuonekulut)</a:t>
            </a:r>
          </a:p>
          <a:p>
            <a:pPr marL="1028700" lvl="1">
              <a:buFont typeface="Wingdings" panose="05000000000000000000" pitchFamily="2" charset="2"/>
              <a:buChar char="§"/>
              <a:defRPr/>
            </a:pPr>
            <a:r>
              <a:rPr lang="fi-FI" altLang="fi-FI" sz="1400" dirty="0"/>
              <a:t>  </a:t>
            </a:r>
            <a:r>
              <a:rPr lang="fi-FI" altLang="fi-FI" sz="1800" dirty="0"/>
              <a:t>Ammattikirjallisuuskulut</a:t>
            </a:r>
          </a:p>
          <a:p>
            <a:pPr marL="1028700" lvl="1">
              <a:buFont typeface="Wingdings" panose="05000000000000000000" pitchFamily="2" charset="2"/>
              <a:buChar char="§"/>
              <a:defRPr/>
            </a:pPr>
            <a:r>
              <a:rPr lang="fi-FI" altLang="fi-FI" sz="1400" dirty="0"/>
              <a:t>  </a:t>
            </a:r>
            <a:r>
              <a:rPr lang="fi-FI" altLang="fi-FI" sz="1800" dirty="0"/>
              <a:t>Kenttätutkimuskulut</a:t>
            </a:r>
          </a:p>
          <a:p>
            <a:pPr marL="1028700" lvl="1">
              <a:buFont typeface="Wingdings" panose="05000000000000000000" pitchFamily="2" charset="2"/>
              <a:buChar char="§"/>
              <a:defRPr/>
            </a:pPr>
            <a:r>
              <a:rPr lang="fi-FI" altLang="fi-FI" sz="1400" dirty="0"/>
              <a:t>  </a:t>
            </a:r>
            <a:r>
              <a:rPr lang="fi-FI" altLang="fi-FI" sz="1800" dirty="0"/>
              <a:t>Konferenssimatkojen kulut</a:t>
            </a:r>
          </a:p>
          <a:p>
            <a:pPr marL="1028700" lvl="1">
              <a:buFont typeface="Wingdings" panose="05000000000000000000" pitchFamily="2" charset="2"/>
              <a:buChar char="§"/>
              <a:defRPr/>
            </a:pPr>
            <a:r>
              <a:rPr lang="fi-FI" altLang="fi-FI" sz="1400" dirty="0"/>
              <a:t>  </a:t>
            </a:r>
            <a:r>
              <a:rPr lang="fi-FI" altLang="fi-FI" sz="1800" dirty="0"/>
              <a:t>Väitöskirjan painatuskulut</a:t>
            </a:r>
          </a:p>
          <a:p>
            <a:pPr marL="1028700" lvl="1">
              <a:buFont typeface="Wingdings" panose="05000000000000000000" pitchFamily="2" charset="2"/>
              <a:buChar char="§"/>
              <a:defRPr/>
            </a:pPr>
            <a:r>
              <a:rPr lang="fi-FI" altLang="fi-FI" sz="1400" dirty="0"/>
              <a:t>  </a:t>
            </a:r>
            <a:r>
              <a:rPr lang="fi-FI" altLang="fi-FI" sz="1800" dirty="0"/>
              <a:t>Väitöstilaisuuden kulut </a:t>
            </a:r>
          </a:p>
          <a:p>
            <a:pPr marL="285750" indent="-285750" eaLnBrk="1" hangingPunct="1">
              <a:spcBef>
                <a:spcPct val="0"/>
              </a:spcBef>
              <a:buClrTx/>
              <a:buFont typeface="Wingdings" panose="05000000000000000000" pitchFamily="2" charset="2"/>
              <a:buChar char="§"/>
              <a:defRPr/>
            </a:pPr>
            <a:endParaRPr lang="fi-FI" altLang="fi-FI" sz="1800" b="0" dirty="0" smtClean="0"/>
          </a:p>
          <a:p>
            <a:pPr eaLnBrk="1" hangingPunct="1">
              <a:spcBef>
                <a:spcPct val="0"/>
              </a:spcBef>
              <a:buClrTx/>
              <a:buFontTx/>
              <a:buNone/>
              <a:defRPr/>
            </a:pPr>
            <a:r>
              <a:rPr lang="fi-FI" altLang="fi-FI" sz="1800" b="0" dirty="0" smtClean="0"/>
              <a:t>Vähennyskelpoisia </a:t>
            </a:r>
            <a:r>
              <a:rPr lang="fi-FI" altLang="fi-FI" sz="1800" b="0" u="sng" dirty="0" smtClean="0"/>
              <a:t>eivät</a:t>
            </a:r>
            <a:r>
              <a:rPr lang="fi-FI" altLang="fi-FI" sz="1800" b="0" dirty="0" smtClean="0"/>
              <a:t> kuitenkaan ole väitöstilaisuuden vaate-, kahvitus- ja     promootiokulut, joita ei vakiintuneen verotuskäytännön mukaan lueta tieteen harjoittamisen välittömiksi kuluiksi</a:t>
            </a:r>
          </a:p>
          <a:p>
            <a:pPr eaLnBrk="1" hangingPunct="1">
              <a:spcBef>
                <a:spcPct val="0"/>
              </a:spcBef>
              <a:buClrTx/>
              <a:buFontTx/>
              <a:buNone/>
              <a:defRPr/>
            </a:pPr>
            <a:r>
              <a:rPr lang="fi-FI" altLang="fi-FI" sz="1800" b="0" dirty="0" smtClean="0"/>
              <a:t>		</a:t>
            </a:r>
          </a:p>
          <a:p>
            <a:pPr eaLnBrk="1" hangingPunct="1">
              <a:spcBef>
                <a:spcPct val="0"/>
              </a:spcBef>
              <a:buClrTx/>
              <a:buFontTx/>
              <a:buNone/>
              <a:defRPr/>
            </a:pPr>
            <a:r>
              <a:rPr lang="fi-FI" altLang="fi-FI" sz="1800" b="0" dirty="0" smtClean="0"/>
              <a:t> </a:t>
            </a:r>
            <a:endParaRPr lang="fi-FI" altLang="fi-FI" sz="2000" b="0" dirty="0" smtClean="0">
              <a:solidFill>
                <a:srgbClr val="215137"/>
              </a:solidFill>
            </a:endParaRPr>
          </a:p>
          <a:p>
            <a:pPr eaLnBrk="1" hangingPunct="1">
              <a:spcBef>
                <a:spcPct val="0"/>
              </a:spcBef>
              <a:buClrTx/>
              <a:buFontTx/>
              <a:buNone/>
              <a:defRPr/>
            </a:pPr>
            <a:r>
              <a:rPr lang="fi-FI" altLang="fi-FI" sz="2000" b="0" dirty="0" smtClean="0">
                <a:solidFill>
                  <a:srgbClr val="215137"/>
                </a:solidFill>
              </a:rPr>
              <a:t>       </a:t>
            </a:r>
          </a:p>
          <a:p>
            <a:pPr eaLnBrk="1" hangingPunct="1">
              <a:spcBef>
                <a:spcPct val="0"/>
              </a:spcBef>
              <a:buClrTx/>
              <a:buFontTx/>
              <a:buNone/>
              <a:defRPr/>
            </a:pPr>
            <a:endParaRPr lang="fi-FI" altLang="fi-FI" sz="2000" b="0" dirty="0" smtClean="0">
              <a:solidFill>
                <a:srgbClr val="215137"/>
              </a:solidFill>
            </a:endParaRPr>
          </a:p>
          <a:p>
            <a:pPr eaLnBrk="1" hangingPunct="1">
              <a:spcBef>
                <a:spcPct val="0"/>
              </a:spcBef>
              <a:buClrTx/>
              <a:buFontTx/>
              <a:buNone/>
              <a:defRPr/>
            </a:pPr>
            <a:endParaRPr lang="fi-FI" altLang="fi-FI" sz="2000" dirty="0" smtClean="0"/>
          </a:p>
          <a:p>
            <a:pPr eaLnBrk="1" hangingPunct="1">
              <a:spcBef>
                <a:spcPct val="0"/>
              </a:spcBef>
              <a:buClrTx/>
              <a:buFontTx/>
              <a:buNone/>
              <a:defRPr/>
            </a:pPr>
            <a:r>
              <a:rPr lang="fi-FI" altLang="fi-FI" sz="2400" dirty="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tsikko 1"/>
          <p:cNvSpPr>
            <a:spLocks noGrp="1"/>
          </p:cNvSpPr>
          <p:nvPr>
            <p:ph type="title"/>
          </p:nvPr>
        </p:nvSpPr>
        <p:spPr/>
        <p:txBody>
          <a:bodyPr/>
          <a:lstStyle/>
          <a:p>
            <a:r>
              <a:rPr lang="fi-FI" altLang="fi-FI" sz="2400" dirty="0" smtClean="0"/>
              <a:t>Tieteenharjoittajan tavallisia </a:t>
            </a:r>
            <a:r>
              <a:rPr lang="fi-FI" altLang="fi-FI" sz="2400" dirty="0"/>
              <a:t>tulonhankkimiskuluja</a:t>
            </a:r>
            <a:r>
              <a:rPr lang="fi-FI" altLang="fi-FI" dirty="0" smtClean="0"/>
              <a:t/>
            </a:r>
            <a:br>
              <a:rPr lang="fi-FI" altLang="fi-FI" dirty="0" smtClean="0"/>
            </a:br>
            <a:endParaRPr lang="fi-FI" altLang="fi-FI" dirty="0" smtClean="0"/>
          </a:p>
        </p:txBody>
      </p:sp>
      <p:sp>
        <p:nvSpPr>
          <p:cNvPr id="3" name="Sisällön paikkamerkki 2"/>
          <p:cNvSpPr>
            <a:spLocks noGrp="1"/>
          </p:cNvSpPr>
          <p:nvPr>
            <p:ph idx="1"/>
          </p:nvPr>
        </p:nvSpPr>
        <p:spPr>
          <a:xfrm>
            <a:off x="684213" y="1412875"/>
            <a:ext cx="7620000" cy="4211638"/>
          </a:xfrm>
        </p:spPr>
        <p:txBody>
          <a:bodyPr/>
          <a:lstStyle/>
          <a:p>
            <a:pPr marL="0" indent="0" eaLnBrk="1" hangingPunct="1">
              <a:spcBef>
                <a:spcPct val="0"/>
              </a:spcBef>
              <a:buClrTx/>
              <a:buFontTx/>
              <a:buNone/>
              <a:defRPr/>
            </a:pPr>
            <a:r>
              <a:rPr lang="fi-FI" altLang="fi-FI" sz="2000" b="0" dirty="0" smtClean="0"/>
              <a:t>Konferenssi- ja muiden tieteellisestä työstä johtuvien tilapäisten matkojen kuluja voivat olla esimerkiksi</a:t>
            </a:r>
          </a:p>
          <a:p>
            <a:pPr eaLnBrk="1" hangingPunct="1">
              <a:spcBef>
                <a:spcPct val="0"/>
              </a:spcBef>
              <a:buClrTx/>
              <a:buFontTx/>
              <a:buNone/>
              <a:defRPr/>
            </a:pPr>
            <a:endParaRPr lang="fi-FI" altLang="fi-FI" sz="2400" b="0" dirty="0"/>
          </a:p>
          <a:p>
            <a:pPr marL="285750" indent="-285750">
              <a:buFont typeface="Wingdings" panose="05000000000000000000" pitchFamily="2" charset="2"/>
              <a:buChar char="§"/>
              <a:defRPr/>
            </a:pPr>
            <a:endParaRPr lang="fi-FI" altLang="fi-FI" sz="1800" b="0" kern="1200" dirty="0"/>
          </a:p>
          <a:p>
            <a:pPr marL="285750" indent="-285750">
              <a:buFont typeface="Wingdings" panose="05000000000000000000" pitchFamily="2" charset="2"/>
              <a:buChar char="§"/>
              <a:defRPr/>
            </a:pPr>
            <a:r>
              <a:rPr lang="fi-FI" altLang="fi-FI" sz="1800" b="0" kern="1200" dirty="0"/>
              <a:t> 	</a:t>
            </a:r>
            <a:r>
              <a:rPr lang="fi-FI" altLang="fi-FI" sz="2000" b="0" kern="1200" dirty="0"/>
              <a:t>matkustuskulut</a:t>
            </a:r>
          </a:p>
          <a:p>
            <a:pPr marL="285750" indent="-285750">
              <a:buFont typeface="Wingdings" panose="05000000000000000000" pitchFamily="2" charset="2"/>
              <a:buChar char="§"/>
              <a:defRPr/>
            </a:pPr>
            <a:r>
              <a:rPr lang="fi-FI" altLang="fi-FI" sz="2000" b="0" kern="1200" dirty="0"/>
              <a:t> 	asumiskulut</a:t>
            </a:r>
          </a:p>
          <a:p>
            <a:pPr marL="285750" indent="-285750">
              <a:buFont typeface="Wingdings" panose="05000000000000000000" pitchFamily="2" charset="2"/>
              <a:buChar char="§"/>
              <a:defRPr/>
            </a:pPr>
            <a:r>
              <a:rPr lang="fi-FI" altLang="fi-FI" sz="2000" b="0" kern="1200" dirty="0"/>
              <a:t>	lisääntyneet elantokulut</a:t>
            </a:r>
          </a:p>
          <a:p>
            <a:pPr marL="0" indent="0" eaLnBrk="1" hangingPunct="1">
              <a:spcBef>
                <a:spcPct val="0"/>
              </a:spcBef>
              <a:buClrTx/>
              <a:buFontTx/>
              <a:buNone/>
              <a:defRPr/>
            </a:pPr>
            <a:r>
              <a:rPr lang="fi-FI" altLang="fi-FI" sz="2400" b="0" dirty="0" smtClean="0"/>
              <a:t>        </a:t>
            </a:r>
            <a:r>
              <a:rPr lang="fi-FI" altLang="fi-FI" b="0" dirty="0" smtClean="0"/>
              <a:t>       </a:t>
            </a:r>
          </a:p>
          <a:p>
            <a:pPr>
              <a:defRPr/>
            </a:pPr>
            <a:endParaRPr lang="fi-FI" dirty="0"/>
          </a:p>
        </p:txBody>
      </p:sp>
      <p:sp>
        <p:nvSpPr>
          <p:cNvPr id="14340"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55143129-1B57-4609-82C5-BC7ED0976677}" type="slidenum">
              <a:rPr lang="fi-FI" altLang="fi-FI" sz="1400" b="0" smtClean="0"/>
              <a:pPr algn="r" eaLnBrk="1" hangingPunct="1">
                <a:spcBef>
                  <a:spcPct val="0"/>
                </a:spcBef>
                <a:buClrTx/>
                <a:buFontTx/>
                <a:buNone/>
              </a:pPr>
              <a:t>12</a:t>
            </a:fld>
            <a:endParaRPr lang="fi-FI" altLang="fi-FI" sz="1400" b="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39750" y="549275"/>
            <a:ext cx="8370888" cy="5541963"/>
          </a:xfrm>
        </p:spPr>
        <p:txBody>
          <a:bodyPr>
            <a:normAutofit/>
          </a:bodyPr>
          <a:lstStyle/>
          <a:p>
            <a:pPr eaLnBrk="1" hangingPunct="1">
              <a:spcBef>
                <a:spcPct val="0"/>
              </a:spcBef>
              <a:buClrTx/>
              <a:buFontTx/>
              <a:buNone/>
              <a:defRPr/>
            </a:pPr>
            <a:r>
              <a:rPr lang="fi-FI" altLang="fi-FI" sz="3300" dirty="0" smtClean="0"/>
              <a:t>Matkustus-  ja asumiskulut</a:t>
            </a:r>
          </a:p>
          <a:p>
            <a:pPr eaLnBrk="1" hangingPunct="1">
              <a:spcBef>
                <a:spcPct val="0"/>
              </a:spcBef>
              <a:buClrTx/>
              <a:buFontTx/>
              <a:buNone/>
              <a:defRPr/>
            </a:pPr>
            <a:endParaRPr lang="fi-FI" altLang="fi-FI" b="0" dirty="0" smtClean="0"/>
          </a:p>
          <a:p>
            <a:pPr eaLnBrk="1" hangingPunct="1">
              <a:spcBef>
                <a:spcPct val="0"/>
              </a:spcBef>
              <a:buClrTx/>
              <a:buFontTx/>
              <a:buNone/>
              <a:defRPr/>
            </a:pPr>
            <a:r>
              <a:rPr lang="fi-FI" altLang="fi-FI" b="0" dirty="0" smtClean="0"/>
              <a:t>	</a:t>
            </a:r>
            <a:r>
              <a:rPr lang="fi-FI" altLang="fi-FI" sz="1800" b="0" dirty="0" smtClean="0"/>
              <a:t>Tieteen harjoittamiseen liittyvän matkan kulut saat vähentää sen kulkuneuvon kulujen mukaan, jolla olet matkan tosiasiassa tehnyt</a:t>
            </a:r>
          </a:p>
          <a:p>
            <a:pPr marL="685800" lvl="2">
              <a:buFont typeface="Wingdings" panose="05000000000000000000" pitchFamily="2" charset="2"/>
              <a:buChar char="§"/>
              <a:defRPr/>
            </a:pPr>
            <a:endParaRPr lang="fi-FI" altLang="fi-FI" sz="1800" kern="1200" dirty="0">
              <a:ea typeface="+mn-ea"/>
              <a:cs typeface="+mn-cs"/>
            </a:endParaRPr>
          </a:p>
          <a:p>
            <a:pPr marL="685800" lvl="2">
              <a:buFont typeface="Wingdings" panose="05000000000000000000" pitchFamily="2" charset="2"/>
              <a:buChar char="§"/>
              <a:defRPr/>
            </a:pPr>
            <a:r>
              <a:rPr lang="fi-FI" altLang="fi-FI" sz="1800" kern="1200" dirty="0">
                <a:ea typeface="+mn-ea"/>
                <a:cs typeface="+mn-cs"/>
              </a:rPr>
              <a:t>jos käytät omaa autoa, vähennyksen määrä on 0,25 e/km</a:t>
            </a:r>
          </a:p>
          <a:p>
            <a:pPr marL="685800" lvl="2">
              <a:buFont typeface="Wingdings" panose="05000000000000000000" pitchFamily="2" charset="2"/>
              <a:buChar char="§"/>
              <a:defRPr/>
            </a:pPr>
            <a:r>
              <a:rPr lang="fi-FI" altLang="fi-FI" sz="1800" kern="1200" dirty="0">
                <a:ea typeface="+mn-ea"/>
                <a:cs typeface="+mn-cs"/>
              </a:rPr>
              <a:t>V</a:t>
            </a:r>
            <a:r>
              <a:rPr lang="fi-FI" altLang="fi-FI" sz="1800" kern="1200" dirty="0" smtClean="0">
                <a:ea typeface="+mn-ea"/>
                <a:cs typeface="+mn-cs"/>
              </a:rPr>
              <a:t>erohallinto antaa vuosittain </a:t>
            </a:r>
            <a:r>
              <a:rPr lang="fi-FI" altLang="fi-FI" sz="1800" kern="1200" dirty="0" smtClean="0">
                <a:solidFill>
                  <a:srgbClr val="FFC000"/>
                </a:solidFill>
                <a:ea typeface="+mn-ea"/>
                <a:cs typeface="+mn-cs"/>
                <a:hlinkClick r:id="rId3"/>
              </a:rPr>
              <a:t>päätöksen</a:t>
            </a:r>
            <a:r>
              <a:rPr lang="fi-FI" altLang="fi-FI" sz="1800" kern="1200" dirty="0" smtClean="0">
                <a:ea typeface="+mn-ea"/>
                <a:cs typeface="+mn-cs"/>
              </a:rPr>
              <a:t> km-kohtaisen vähennyksen määrästä</a:t>
            </a:r>
          </a:p>
          <a:p>
            <a:pPr marL="457200" lvl="2" indent="0">
              <a:buFontTx/>
              <a:buNone/>
              <a:defRPr/>
            </a:pPr>
            <a:endParaRPr lang="fi-FI" altLang="fi-FI" sz="1800" kern="1200" dirty="0" smtClean="0">
              <a:ea typeface="+mn-ea"/>
              <a:cs typeface="+mn-cs"/>
            </a:endParaRPr>
          </a:p>
          <a:p>
            <a:pPr marL="0" lvl="1" indent="0">
              <a:buFontTx/>
              <a:buNone/>
              <a:defRPr/>
            </a:pPr>
            <a:r>
              <a:rPr lang="fi-FI" altLang="fi-FI" sz="1800" kern="1200" dirty="0" smtClean="0"/>
              <a:t>Asumiskuluja voi syntyä tutkimus- tai konferenssimatkoihin liittyen. Näitä voivat olla esimerkiksi hotellikulut tai asunnon vuokrauskulut tutkimuspaikkakunnalta.</a:t>
            </a:r>
          </a:p>
          <a:p>
            <a:pPr marL="0" lvl="1" indent="0">
              <a:buFontTx/>
              <a:buNone/>
              <a:defRPr/>
            </a:pPr>
            <a:endParaRPr lang="fi-FI" altLang="fi-FI" sz="1800" kern="1200" dirty="0" smtClean="0"/>
          </a:p>
          <a:p>
            <a:pPr marL="0" lvl="1" indent="0">
              <a:buFontTx/>
              <a:buNone/>
              <a:defRPr/>
            </a:pPr>
            <a:endParaRPr lang="fi-FI" altLang="fi-FI" sz="1800" kern="1200" dirty="0">
              <a:ea typeface="+mn-ea"/>
              <a:cs typeface="+mn-cs"/>
            </a:endParaRPr>
          </a:p>
        </p:txBody>
      </p:sp>
      <p:sp>
        <p:nvSpPr>
          <p:cNvPr id="15363"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CBF4AA85-9664-438B-8A5A-C495F81735A5}" type="slidenum">
              <a:rPr lang="fi-FI" altLang="fi-FI" sz="1400" b="0" smtClean="0"/>
              <a:pPr algn="r" eaLnBrk="1" hangingPunct="1">
                <a:spcBef>
                  <a:spcPct val="0"/>
                </a:spcBef>
                <a:buClrTx/>
                <a:buFontTx/>
                <a:buNone/>
              </a:pPr>
              <a:t>13</a:t>
            </a:fld>
            <a:endParaRPr lang="fi-FI" altLang="fi-FI" sz="14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tsikko 1"/>
          <p:cNvSpPr>
            <a:spLocks noGrp="1"/>
          </p:cNvSpPr>
          <p:nvPr>
            <p:ph type="title"/>
          </p:nvPr>
        </p:nvSpPr>
        <p:spPr/>
        <p:txBody>
          <a:bodyPr/>
          <a:lstStyle/>
          <a:p>
            <a:r>
              <a:rPr lang="fi-FI" altLang="fi-FI" dirty="0" smtClean="0"/>
              <a:t>Lisääntyneet elantokustannukset</a:t>
            </a:r>
          </a:p>
        </p:txBody>
      </p:sp>
      <p:sp>
        <p:nvSpPr>
          <p:cNvPr id="3" name="Sisällön paikkamerkki 2"/>
          <p:cNvSpPr>
            <a:spLocks noGrp="1"/>
          </p:cNvSpPr>
          <p:nvPr>
            <p:ph idx="1"/>
          </p:nvPr>
        </p:nvSpPr>
        <p:spPr>
          <a:xfrm>
            <a:off x="755576" y="1196752"/>
            <a:ext cx="8083624" cy="4823048"/>
          </a:xfrm>
        </p:spPr>
        <p:txBody>
          <a:bodyPr/>
          <a:lstStyle/>
          <a:p>
            <a:pPr marL="685800" lvl="2">
              <a:buFont typeface="Wingdings" panose="05000000000000000000" pitchFamily="2" charset="2"/>
              <a:buChar char="§"/>
              <a:defRPr/>
            </a:pPr>
            <a:r>
              <a:rPr lang="fi-FI" altLang="fi-FI" sz="1800" kern="1200" dirty="0">
                <a:ea typeface="+mn-ea"/>
                <a:cs typeface="+mn-cs"/>
              </a:rPr>
              <a:t>jos sinulle on syntynyt matkan aikana lisääntyneitä elantokustannuksia, selvitä mistä ja miten kustannukset ovat syntyneet. </a:t>
            </a:r>
          </a:p>
          <a:p>
            <a:pPr marL="685800" lvl="2">
              <a:buFont typeface="Wingdings" panose="05000000000000000000" pitchFamily="2" charset="2"/>
              <a:buChar char="§"/>
              <a:defRPr/>
            </a:pPr>
            <a:endParaRPr lang="fi-FI" altLang="fi-FI" sz="1800" kern="1200" dirty="0">
              <a:ea typeface="+mn-ea"/>
              <a:cs typeface="+mn-cs"/>
            </a:endParaRPr>
          </a:p>
          <a:p>
            <a:pPr marL="685800" lvl="2">
              <a:buFont typeface="Wingdings" panose="05000000000000000000" pitchFamily="2" charset="2"/>
              <a:buChar char="§"/>
              <a:defRPr/>
            </a:pPr>
            <a:r>
              <a:rPr lang="fi-FI" altLang="fi-FI" sz="1800" kern="1200" dirty="0">
                <a:ea typeface="+mn-ea"/>
                <a:cs typeface="+mn-cs"/>
              </a:rPr>
              <a:t>jos kuluja on syntynyt, mutta et pysty selvittämään niiden tarkkaa määrää voidaan kustannusten määräksi arvioida</a:t>
            </a:r>
          </a:p>
          <a:p>
            <a:pPr marL="685800" lvl="2">
              <a:buFont typeface="Wingdings" panose="05000000000000000000" pitchFamily="2" charset="2"/>
              <a:buChar char="§"/>
              <a:defRPr/>
            </a:pPr>
            <a:endParaRPr lang="fi-FI" altLang="fi-FI" sz="1800" kern="1200" dirty="0">
              <a:ea typeface="+mn-ea"/>
              <a:cs typeface="+mn-cs"/>
            </a:endParaRPr>
          </a:p>
          <a:p>
            <a:pPr marL="1143000" lvl="3">
              <a:buFont typeface="Wingdings" panose="05000000000000000000" pitchFamily="2" charset="2"/>
              <a:buChar char="§"/>
              <a:defRPr/>
            </a:pPr>
            <a:r>
              <a:rPr lang="fi-FI" altLang="fi-FI" sz="1600" kern="1200" dirty="0">
                <a:ea typeface="+mn-ea"/>
                <a:cs typeface="+mn-cs"/>
              </a:rPr>
              <a:t>kotimaanmatkan osalta  14 e tai 26 e  (v. 2015) vuorokaudelta </a:t>
            </a:r>
          </a:p>
          <a:p>
            <a:pPr marL="1143000" lvl="3">
              <a:buFont typeface="Wingdings" panose="05000000000000000000" pitchFamily="2" charset="2"/>
              <a:buChar char="§"/>
              <a:defRPr/>
            </a:pPr>
            <a:r>
              <a:rPr lang="fi-FI" altLang="fi-FI" sz="1600" kern="1200" dirty="0">
                <a:ea typeface="+mn-ea"/>
                <a:cs typeface="+mn-cs"/>
              </a:rPr>
              <a:t>ulkomaanmatkan osalta ulkomaanpäivärahaa vastaava määrä vuorokaudelta</a:t>
            </a:r>
            <a:r>
              <a:rPr lang="fi-FI" altLang="fi-FI" sz="1400" kern="1200" dirty="0" smtClean="0">
                <a:ea typeface="+mn-ea"/>
                <a:cs typeface="+mn-cs"/>
              </a:rPr>
              <a:t>. Jos asut ulkomaanmatkan aikana kodinomaisissa olosuhteissa, saat kuitenkin vähentää vain puolet ulkomaanpäivärahan määrästä</a:t>
            </a:r>
            <a:endParaRPr lang="fi-FI" altLang="fi-FI" sz="1400" kern="1200" dirty="0">
              <a:ea typeface="+mn-ea"/>
              <a:cs typeface="+mn-cs"/>
            </a:endParaRPr>
          </a:p>
          <a:p>
            <a:pPr marL="457200" lvl="2" indent="0">
              <a:buNone/>
              <a:defRPr/>
            </a:pPr>
            <a:r>
              <a:rPr lang="fi-FI" altLang="fi-FI" sz="1800" kern="1200" dirty="0">
                <a:ea typeface="+mn-ea"/>
                <a:cs typeface="+mn-cs"/>
              </a:rPr>
              <a:t> </a:t>
            </a:r>
            <a:endParaRPr lang="fi-FI" altLang="fi-FI" sz="1800" b="0" dirty="0" smtClean="0"/>
          </a:p>
          <a:p>
            <a:pPr marL="0" lvl="2" indent="0">
              <a:buNone/>
              <a:defRPr/>
            </a:pPr>
            <a:r>
              <a:rPr lang="fi-FI" altLang="fi-FI" sz="1800" dirty="0" smtClean="0">
                <a:ea typeface="+mn-ea"/>
                <a:cs typeface="+mn-cs"/>
              </a:rPr>
              <a:t>Lue </a:t>
            </a:r>
            <a:r>
              <a:rPr lang="fi-FI" altLang="fi-FI" sz="1800" dirty="0">
                <a:ea typeface="+mn-ea"/>
                <a:cs typeface="+mn-cs"/>
              </a:rPr>
              <a:t>lisää </a:t>
            </a:r>
            <a:endParaRPr lang="fi-FI" altLang="fi-FI" sz="1800" dirty="0" smtClean="0">
              <a:ea typeface="+mn-ea"/>
              <a:cs typeface="+mn-cs"/>
            </a:endParaRPr>
          </a:p>
          <a:p>
            <a:pPr marL="742950" lvl="3" indent="-285750">
              <a:buFont typeface="Wingdings" panose="05000000000000000000" pitchFamily="2" charset="2"/>
              <a:buChar char="§"/>
              <a:defRPr/>
            </a:pPr>
            <a:r>
              <a:rPr lang="fi-FI" altLang="fi-FI" sz="1600" dirty="0" smtClean="0">
                <a:ea typeface="+mn-ea"/>
                <a:cs typeface="+mn-cs"/>
              </a:rPr>
              <a:t>lisääntyneistä </a:t>
            </a:r>
            <a:r>
              <a:rPr lang="fi-FI" altLang="fi-FI" sz="1600" dirty="0">
                <a:ea typeface="+mn-ea"/>
                <a:cs typeface="+mn-cs"/>
              </a:rPr>
              <a:t>elantokustannuksista Verohallinnon </a:t>
            </a:r>
            <a:r>
              <a:rPr lang="fi-FI" altLang="fi-FI" sz="1600" dirty="0">
                <a:ea typeface="+mn-ea"/>
                <a:cs typeface="+mn-cs"/>
                <a:hlinkClick r:id="rId3"/>
              </a:rPr>
              <a:t>yhtenäistämisohjeista </a:t>
            </a:r>
            <a:r>
              <a:rPr lang="fi-FI" altLang="fi-FI" sz="1600" dirty="0" smtClean="0">
                <a:ea typeface="+mn-ea"/>
                <a:cs typeface="+mn-cs"/>
              </a:rPr>
              <a:t/>
            </a:r>
            <a:br>
              <a:rPr lang="fi-FI" altLang="fi-FI" sz="1600" dirty="0" smtClean="0">
                <a:ea typeface="+mn-ea"/>
                <a:cs typeface="+mn-cs"/>
              </a:rPr>
            </a:br>
            <a:r>
              <a:rPr lang="fi-FI" altLang="fi-FI" sz="1600" dirty="0" smtClean="0">
                <a:ea typeface="+mn-ea"/>
                <a:cs typeface="+mn-cs"/>
              </a:rPr>
              <a:t>(</a:t>
            </a:r>
            <a:r>
              <a:rPr lang="fi-FI" altLang="fi-FI" sz="1600" dirty="0">
                <a:ea typeface="+mn-ea"/>
                <a:cs typeface="+mn-cs"/>
              </a:rPr>
              <a:t>kohta 2.4</a:t>
            </a:r>
            <a:r>
              <a:rPr lang="fi-FI" altLang="fi-FI" sz="1600" dirty="0" smtClean="0">
                <a:ea typeface="+mn-ea"/>
                <a:cs typeface="+mn-cs"/>
              </a:rPr>
              <a:t>)</a:t>
            </a:r>
          </a:p>
          <a:p>
            <a:pPr marL="742950" lvl="3" indent="-285750">
              <a:buFont typeface="Wingdings" panose="05000000000000000000" pitchFamily="2" charset="2"/>
              <a:buChar char="§"/>
              <a:defRPr/>
            </a:pPr>
            <a:r>
              <a:rPr lang="fi-FI" altLang="fi-FI" sz="1600" dirty="0" smtClean="0">
                <a:ea typeface="+mn-ea"/>
                <a:cs typeface="+mn-cs"/>
                <a:hlinkClick r:id="rId4"/>
              </a:rPr>
              <a:t>Tulonhankkimiskulut ansiotuloista</a:t>
            </a:r>
            <a:r>
              <a:rPr lang="fi-FI" altLang="fi-FI" sz="1600" dirty="0" smtClean="0">
                <a:ea typeface="+mn-ea"/>
                <a:cs typeface="+mn-cs"/>
              </a:rPr>
              <a:t> -ohjeesta </a:t>
            </a:r>
            <a:r>
              <a:rPr lang="fi-FI" altLang="fi-FI" sz="1600" dirty="0">
                <a:ea typeface="+mn-ea"/>
                <a:cs typeface="+mn-cs"/>
              </a:rPr>
              <a:t>(kohta </a:t>
            </a:r>
            <a:r>
              <a:rPr lang="fi-FI" altLang="fi-FI" sz="1600" dirty="0" smtClean="0">
                <a:ea typeface="+mn-ea"/>
                <a:cs typeface="+mn-cs"/>
              </a:rPr>
              <a:t>5.9)</a:t>
            </a:r>
          </a:p>
          <a:p>
            <a:pPr marL="742950" lvl="3" indent="-285750">
              <a:buFont typeface="Wingdings" panose="05000000000000000000" pitchFamily="2" charset="2"/>
              <a:buChar char="§"/>
              <a:defRPr/>
            </a:pPr>
            <a:r>
              <a:rPr lang="fi-FI" altLang="fi-FI" sz="1600" dirty="0" smtClean="0">
                <a:ea typeface="+mn-ea"/>
                <a:cs typeface="+mn-cs"/>
              </a:rPr>
              <a:t>ulkomaan </a:t>
            </a:r>
            <a:r>
              <a:rPr lang="fi-FI" altLang="fi-FI" sz="1600" dirty="0">
                <a:ea typeface="+mn-ea"/>
                <a:cs typeface="+mn-cs"/>
              </a:rPr>
              <a:t>päivärahojen </a:t>
            </a:r>
            <a:r>
              <a:rPr lang="fi-FI" altLang="fi-FI" sz="1600" dirty="0">
                <a:ea typeface="+mn-ea"/>
                <a:cs typeface="+mn-cs"/>
                <a:hlinkClick r:id="rId5"/>
              </a:rPr>
              <a:t>määristä</a:t>
            </a:r>
            <a:endParaRPr lang="fi-FI" sz="1600" dirty="0">
              <a:ea typeface="+mn-ea"/>
              <a:cs typeface="+mn-cs"/>
            </a:endParaRPr>
          </a:p>
          <a:p>
            <a:pPr marL="342900" lvl="2" indent="-342900">
              <a:buFont typeface="Wingdings" panose="05000000000000000000" pitchFamily="2" charset="2"/>
              <a:buChar char="§"/>
              <a:defRPr/>
            </a:pPr>
            <a:endParaRPr lang="fi-FI" altLang="fi-FI" sz="1600" dirty="0">
              <a:ea typeface="+mn-ea"/>
              <a:cs typeface="+mn-cs"/>
            </a:endParaRPr>
          </a:p>
          <a:p>
            <a:pPr marL="285750" eaLnBrk="1" hangingPunct="1">
              <a:spcBef>
                <a:spcPct val="0"/>
              </a:spcBef>
              <a:buClrTx/>
              <a:buFontTx/>
              <a:buNone/>
              <a:defRPr/>
            </a:pPr>
            <a:endParaRPr lang="fi-FI" altLang="fi-FI" sz="1800" b="0" dirty="0"/>
          </a:p>
          <a:p>
            <a:pPr marL="285750" eaLnBrk="1" hangingPunct="1">
              <a:spcBef>
                <a:spcPct val="0"/>
              </a:spcBef>
              <a:buClrTx/>
              <a:buFontTx/>
              <a:buNone/>
              <a:defRPr/>
            </a:pPr>
            <a:r>
              <a:rPr lang="fi-FI" altLang="fi-FI" sz="1800" b="0" dirty="0"/>
              <a:t>       </a:t>
            </a:r>
          </a:p>
          <a:p>
            <a:pPr>
              <a:defRPr/>
            </a:pPr>
            <a:endParaRPr lang="fi-FI" sz="1800" dirty="0"/>
          </a:p>
        </p:txBody>
      </p:sp>
      <p:sp>
        <p:nvSpPr>
          <p:cNvPr id="16388"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B699FBF7-2901-4D7F-9753-EDFCDA193FD9}" type="slidenum">
              <a:rPr lang="fi-FI" altLang="fi-FI" sz="1400" b="0" smtClean="0"/>
              <a:pPr algn="r" eaLnBrk="1" hangingPunct="1">
                <a:spcBef>
                  <a:spcPct val="0"/>
                </a:spcBef>
                <a:buClrTx/>
                <a:buFontTx/>
                <a:buNone/>
              </a:pPr>
              <a:t>14</a:t>
            </a:fld>
            <a:endParaRPr lang="fi-FI" altLang="fi-FI" sz="1400" b="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044E36D4-5C9B-439B-BAF3-38645F41AE93}" type="slidenum">
              <a:rPr lang="fi-FI" altLang="fi-FI" sz="1400" b="0" smtClean="0"/>
              <a:pPr algn="r" eaLnBrk="1" hangingPunct="1">
                <a:spcBef>
                  <a:spcPct val="0"/>
                </a:spcBef>
                <a:buClrTx/>
                <a:buFontTx/>
                <a:buNone/>
              </a:pPr>
              <a:t>15</a:t>
            </a:fld>
            <a:endParaRPr lang="fi-FI" altLang="fi-FI" sz="1400" b="0" smtClean="0"/>
          </a:p>
        </p:txBody>
      </p:sp>
      <p:sp>
        <p:nvSpPr>
          <p:cNvPr id="17411" name="Text Box 2"/>
          <p:cNvSpPr txBox="1">
            <a:spLocks noChangeArrowheads="1"/>
          </p:cNvSpPr>
          <p:nvPr/>
        </p:nvSpPr>
        <p:spPr bwMode="auto">
          <a:xfrm>
            <a:off x="609600" y="1143000"/>
            <a:ext cx="180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eaLnBrk="1" hangingPunct="1">
              <a:spcBef>
                <a:spcPct val="0"/>
              </a:spcBef>
              <a:buClrTx/>
              <a:buFontTx/>
              <a:buNone/>
            </a:pPr>
            <a:endParaRPr lang="fi-FI" altLang="fi-FI" sz="2000"/>
          </a:p>
        </p:txBody>
      </p:sp>
      <p:sp>
        <p:nvSpPr>
          <p:cNvPr id="15364" name="Text Box 3"/>
          <p:cNvSpPr txBox="1">
            <a:spLocks noChangeArrowheads="1"/>
          </p:cNvSpPr>
          <p:nvPr/>
        </p:nvSpPr>
        <p:spPr bwMode="auto">
          <a:xfrm>
            <a:off x="481013" y="385763"/>
            <a:ext cx="7907337" cy="7534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eaLnBrk="1" hangingPunct="1">
              <a:spcBef>
                <a:spcPct val="0"/>
              </a:spcBef>
              <a:buClrTx/>
              <a:buFontTx/>
              <a:buNone/>
              <a:defRPr/>
            </a:pPr>
            <a:r>
              <a:rPr lang="fi-FI" altLang="fi-FI" sz="2000" dirty="0" smtClean="0"/>
              <a:t>Muita tavallisia tieteen-/taiteenharjoittajan tulonhankkimiskuluja</a:t>
            </a:r>
          </a:p>
          <a:p>
            <a:pPr eaLnBrk="1" hangingPunct="1">
              <a:spcBef>
                <a:spcPct val="0"/>
              </a:spcBef>
              <a:buClrTx/>
              <a:buFontTx/>
              <a:buNone/>
              <a:defRPr/>
            </a:pPr>
            <a:endParaRPr lang="fi-FI" altLang="fi-FI" sz="2000" b="0" dirty="0" smtClean="0">
              <a:solidFill>
                <a:srgbClr val="215137"/>
              </a:solidFill>
            </a:endParaRPr>
          </a:p>
          <a:p>
            <a:pPr lvl="1" eaLnBrk="1" hangingPunct="1">
              <a:spcBef>
                <a:spcPct val="0"/>
              </a:spcBef>
              <a:buClrTx/>
              <a:buFontTx/>
              <a:buNone/>
              <a:defRPr/>
            </a:pPr>
            <a:r>
              <a:rPr lang="fi-FI" altLang="fi-FI" sz="2000" b="1" dirty="0" smtClean="0"/>
              <a:t>Työhuonevähennys</a:t>
            </a:r>
          </a:p>
          <a:p>
            <a:pPr eaLnBrk="1" hangingPunct="1">
              <a:spcBef>
                <a:spcPct val="0"/>
              </a:spcBef>
              <a:buClrTx/>
              <a:buFontTx/>
              <a:buNone/>
              <a:defRPr/>
            </a:pPr>
            <a:endParaRPr lang="fi-FI" altLang="fi-FI" sz="2000" dirty="0" smtClean="0"/>
          </a:p>
          <a:p>
            <a:pPr marL="1028700" lvl="1">
              <a:buFont typeface="Wingdings" panose="05000000000000000000" pitchFamily="2" charset="2"/>
              <a:buChar char="§"/>
              <a:defRPr/>
            </a:pPr>
            <a:r>
              <a:rPr lang="fi-FI" altLang="fi-FI" sz="1800" dirty="0"/>
              <a:t> </a:t>
            </a:r>
            <a:r>
              <a:rPr lang="fi-FI" altLang="fi-FI" sz="1800" dirty="0" smtClean="0"/>
              <a:t>760 </a:t>
            </a:r>
            <a:r>
              <a:rPr lang="fi-FI" altLang="fi-FI" sz="1800" dirty="0"/>
              <a:t>euroa/vuosi, päätoiminen käyttö </a:t>
            </a:r>
          </a:p>
          <a:p>
            <a:pPr marL="1028700" lvl="1">
              <a:buFont typeface="Wingdings" panose="05000000000000000000" pitchFamily="2" charset="2"/>
              <a:buChar char="§"/>
              <a:defRPr/>
            </a:pPr>
            <a:r>
              <a:rPr lang="fi-FI" altLang="fi-FI" sz="1800" dirty="0" smtClean="0"/>
              <a:t> 380 euroa/vuosi, osapäiväinen käyttö</a:t>
            </a:r>
          </a:p>
          <a:p>
            <a:pPr marL="1028700" lvl="1">
              <a:buFont typeface="Wingdings" panose="05000000000000000000" pitchFamily="2" charset="2"/>
              <a:buChar char="§"/>
              <a:defRPr/>
            </a:pPr>
            <a:r>
              <a:rPr lang="fi-FI" altLang="fi-FI" sz="1800" dirty="0" smtClean="0"/>
              <a:t> 190 euroa/vuosi, satunnainen käyttö</a:t>
            </a:r>
            <a:r>
              <a:rPr lang="fi-FI" altLang="fi-FI" sz="1600" dirty="0" smtClean="0"/>
              <a:t/>
            </a:r>
            <a:br>
              <a:rPr lang="fi-FI" altLang="fi-FI" sz="1600" dirty="0" smtClean="0"/>
            </a:br>
            <a:endParaRPr lang="fi-FI" altLang="fi-FI" sz="1600" dirty="0" smtClean="0"/>
          </a:p>
          <a:p>
            <a:pPr lvl="1" eaLnBrk="1" hangingPunct="1">
              <a:spcBef>
                <a:spcPct val="0"/>
              </a:spcBef>
              <a:buClrTx/>
              <a:buFontTx/>
              <a:buNone/>
              <a:defRPr/>
            </a:pPr>
            <a:r>
              <a:rPr lang="fi-FI" altLang="fi-FI" sz="2000" b="1" dirty="0" smtClean="0"/>
              <a:t>Tietokoneen osto- ja internet-kulut</a:t>
            </a:r>
          </a:p>
          <a:p>
            <a:pPr marL="342900" indent="-342900" eaLnBrk="1" hangingPunct="1">
              <a:spcBef>
                <a:spcPct val="0"/>
              </a:spcBef>
              <a:buClrTx/>
              <a:buFont typeface="Wingdings" panose="05000000000000000000" pitchFamily="2" charset="2"/>
              <a:buChar char="§"/>
              <a:defRPr/>
            </a:pPr>
            <a:endParaRPr lang="fi-FI" altLang="fi-FI" sz="2000" dirty="0" smtClean="0"/>
          </a:p>
          <a:p>
            <a:pPr marL="1028700" lvl="1">
              <a:buFont typeface="Wingdings" panose="05000000000000000000" pitchFamily="2" charset="2"/>
              <a:buChar char="§"/>
              <a:defRPr/>
            </a:pPr>
            <a:r>
              <a:rPr lang="fi-FI" altLang="fi-FI" sz="1800" dirty="0"/>
              <a:t>100 %, jos pääasiassa työkäyttöä</a:t>
            </a:r>
          </a:p>
          <a:p>
            <a:pPr marL="1028700" lvl="1">
              <a:buFont typeface="Wingdings" panose="05000000000000000000" pitchFamily="2" charset="2"/>
              <a:buChar char="§"/>
              <a:defRPr/>
            </a:pPr>
            <a:r>
              <a:rPr lang="fi-FI" altLang="fi-FI" sz="1800" dirty="0" smtClean="0"/>
              <a:t> 50 </a:t>
            </a:r>
            <a:r>
              <a:rPr lang="fi-FI" altLang="fi-FI" sz="1800" dirty="0"/>
              <a:t>%, jos osittain työkäyttöä</a:t>
            </a:r>
          </a:p>
          <a:p>
            <a:pPr marL="1028700" lvl="1">
              <a:buFont typeface="Wingdings" panose="05000000000000000000" pitchFamily="2" charset="2"/>
              <a:buChar char="§"/>
              <a:defRPr/>
            </a:pPr>
            <a:r>
              <a:rPr lang="fi-FI" altLang="fi-FI" sz="1800" dirty="0" smtClean="0"/>
              <a:t>  0 </a:t>
            </a:r>
            <a:r>
              <a:rPr lang="fi-FI" altLang="fi-FI" sz="1800" dirty="0"/>
              <a:t>%, jos vähäistä työkäyttöä</a:t>
            </a:r>
          </a:p>
          <a:p>
            <a:pPr marL="285750" indent="-285750" eaLnBrk="1" hangingPunct="1">
              <a:spcBef>
                <a:spcPct val="0"/>
              </a:spcBef>
              <a:buClrTx/>
              <a:buFont typeface="Wingdings" panose="05000000000000000000" pitchFamily="2" charset="2"/>
              <a:buChar char="§"/>
              <a:defRPr/>
            </a:pPr>
            <a:endParaRPr lang="fi-FI" altLang="fi-FI" sz="1800" b="0" dirty="0" smtClean="0"/>
          </a:p>
          <a:p>
            <a:pPr eaLnBrk="1" hangingPunct="1">
              <a:spcBef>
                <a:spcPct val="0"/>
              </a:spcBef>
              <a:buClrTx/>
              <a:buFontTx/>
              <a:buNone/>
              <a:defRPr/>
            </a:pPr>
            <a:endParaRPr lang="fi-FI" altLang="fi-FI" sz="2000" b="0" dirty="0" smtClean="0"/>
          </a:p>
          <a:p>
            <a:pPr eaLnBrk="1" hangingPunct="1">
              <a:spcBef>
                <a:spcPct val="0"/>
              </a:spcBef>
              <a:buClrTx/>
              <a:buFontTx/>
              <a:buNone/>
              <a:defRPr/>
            </a:pPr>
            <a:endParaRPr lang="fi-FI" altLang="fi-FI" sz="1600" b="0" dirty="0" smtClean="0"/>
          </a:p>
          <a:p>
            <a:pPr eaLnBrk="1" hangingPunct="1">
              <a:spcBef>
                <a:spcPct val="0"/>
              </a:spcBef>
              <a:buClrTx/>
              <a:buFontTx/>
              <a:buNone/>
              <a:defRPr/>
            </a:pPr>
            <a:r>
              <a:rPr lang="fi-FI" altLang="fi-FI" sz="1800" b="0" dirty="0"/>
              <a:t>Lue lisää  </a:t>
            </a:r>
            <a:r>
              <a:rPr lang="fi-FI" altLang="fi-FI" sz="1800" b="0" dirty="0" smtClean="0"/>
              <a:t>vähennyksistä </a:t>
            </a:r>
            <a:r>
              <a:rPr lang="fi-FI" altLang="fi-FI" sz="1800" b="0" dirty="0" smtClean="0">
                <a:hlinkClick r:id="rId3"/>
              </a:rPr>
              <a:t>Verohallinnon yhtenäistämisohjeista</a:t>
            </a:r>
            <a:r>
              <a:rPr lang="fi-FI" altLang="fi-FI" sz="1800" b="0" dirty="0" smtClean="0"/>
              <a:t> kohdasta 2.2</a:t>
            </a:r>
            <a:endParaRPr lang="fi-FI" altLang="fi-FI" sz="1800" b="0" dirty="0">
              <a:solidFill>
                <a:srgbClr val="215137"/>
              </a:solidFill>
            </a:endParaRPr>
          </a:p>
          <a:p>
            <a:pPr eaLnBrk="1" hangingPunct="1">
              <a:spcBef>
                <a:spcPct val="0"/>
              </a:spcBef>
              <a:buClrTx/>
              <a:buFontTx/>
              <a:buNone/>
              <a:defRPr/>
            </a:pPr>
            <a:endParaRPr lang="fi-FI" altLang="fi-FI" sz="2000" b="0" dirty="0" smtClean="0">
              <a:solidFill>
                <a:srgbClr val="215137"/>
              </a:solidFill>
            </a:endParaRPr>
          </a:p>
          <a:p>
            <a:pPr eaLnBrk="1" hangingPunct="1">
              <a:spcBef>
                <a:spcPct val="0"/>
              </a:spcBef>
              <a:buClrTx/>
              <a:buFontTx/>
              <a:buNone/>
              <a:defRPr/>
            </a:pPr>
            <a:endParaRPr lang="fi-FI" altLang="fi-FI" sz="2000" b="0" dirty="0" smtClean="0">
              <a:solidFill>
                <a:srgbClr val="215137"/>
              </a:solidFill>
            </a:endParaRPr>
          </a:p>
          <a:p>
            <a:pPr eaLnBrk="1" hangingPunct="1">
              <a:spcBef>
                <a:spcPct val="0"/>
              </a:spcBef>
              <a:buClrTx/>
              <a:buFontTx/>
              <a:buNone/>
              <a:defRPr/>
            </a:pPr>
            <a:endParaRPr lang="fi-FI" altLang="fi-FI" sz="2000" b="0" dirty="0" smtClean="0">
              <a:solidFill>
                <a:srgbClr val="215137"/>
              </a:solidFill>
            </a:endParaRPr>
          </a:p>
          <a:p>
            <a:pPr eaLnBrk="1" hangingPunct="1">
              <a:spcBef>
                <a:spcPct val="0"/>
              </a:spcBef>
              <a:buClrTx/>
              <a:defRPr/>
            </a:pPr>
            <a:endParaRPr lang="fi-FI" altLang="fi-FI" sz="2000" dirty="0" smtClean="0">
              <a:solidFill>
                <a:srgbClr val="215137"/>
              </a:solidFill>
            </a:endParaRPr>
          </a:p>
          <a:p>
            <a:pPr eaLnBrk="1" hangingPunct="1">
              <a:spcBef>
                <a:spcPct val="0"/>
              </a:spcBef>
              <a:buClrTx/>
              <a:defRPr/>
            </a:pPr>
            <a:endParaRPr lang="fi-FI" altLang="fi-FI" sz="2400" dirty="0" smtClean="0">
              <a:solidFill>
                <a:srgbClr val="215137"/>
              </a:solidFill>
            </a:endParaRPr>
          </a:p>
          <a:p>
            <a:pPr eaLnBrk="1" hangingPunct="1">
              <a:spcBef>
                <a:spcPct val="0"/>
              </a:spcBef>
              <a:buClrTx/>
              <a:buFontTx/>
              <a:buNone/>
              <a:defRPr/>
            </a:pPr>
            <a:r>
              <a:rPr lang="fi-FI" altLang="fi-FI" sz="2400" dirty="0" smtClean="0">
                <a:solidFill>
                  <a:srgbClr val="215137"/>
                </a:solidFill>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39750" y="333375"/>
            <a:ext cx="8280400" cy="5688013"/>
          </a:xfrm>
        </p:spPr>
        <p:txBody>
          <a:bodyPr/>
          <a:lstStyle/>
          <a:p>
            <a:pPr marL="0" indent="0">
              <a:buFontTx/>
              <a:buNone/>
              <a:defRPr/>
            </a:pPr>
            <a:r>
              <a:rPr lang="fi-FI" sz="2000" dirty="0" smtClean="0"/>
              <a:t>Esimerkki 1: Tilapäinen oleskelu ulkomaisessa yliopistossa</a:t>
            </a:r>
          </a:p>
          <a:p>
            <a:pPr marL="0" indent="0">
              <a:buFontTx/>
              <a:buNone/>
              <a:defRPr/>
            </a:pPr>
            <a:endParaRPr lang="fi-FI" sz="2000" dirty="0" smtClean="0"/>
          </a:p>
          <a:p>
            <a:pPr marL="0" indent="0">
              <a:buFontTx/>
              <a:buNone/>
              <a:defRPr/>
            </a:pPr>
            <a:r>
              <a:rPr lang="fi-FI" sz="1600" dirty="0" smtClean="0"/>
              <a:t>Tutkija tekee tieteellistä tutkimustyötä yliopistossa USA:ssa vuoden ajan. Tutkimusta varten hän on saanut apurahaa Suomesta yksityiseltä säätiöltä 60 000 euroa ja USA:n yliopistolta 20 000 euroa. Tieteelliseen työhön kohdistuvat kustannukset ovat 24 000 euroa.</a:t>
            </a:r>
          </a:p>
          <a:p>
            <a:pPr marL="0" indent="0">
              <a:buFontTx/>
              <a:buNone/>
              <a:defRPr/>
            </a:pPr>
            <a:endParaRPr lang="fi-FI" sz="1400" i="1" dirty="0"/>
          </a:p>
          <a:p>
            <a:pPr lvl="1">
              <a:buFont typeface="Wingdings" panose="05000000000000000000" pitchFamily="2" charset="2"/>
              <a:buChar char="§"/>
              <a:defRPr/>
            </a:pPr>
            <a:r>
              <a:rPr lang="fi-FI" sz="1400" dirty="0" smtClean="0"/>
              <a:t>ulkomailta saadut apurahat ja niihin kohdistuvat kulut käsitellään lähtökohtaisesti normaalien apurahasäännösten mukaan vaikka tutkimustyö tapahtuu ulkomailla</a:t>
            </a:r>
          </a:p>
          <a:p>
            <a:pPr lvl="1">
              <a:buFont typeface="Wingdings" panose="05000000000000000000" pitchFamily="2" charset="2"/>
              <a:buChar char="§"/>
              <a:defRPr/>
            </a:pPr>
            <a:r>
              <a:rPr lang="fi-FI" sz="1400" dirty="0" smtClean="0"/>
              <a:t>USA:n yliopistojen tutkijoilleen myöntämät apurahat </a:t>
            </a:r>
            <a:r>
              <a:rPr lang="fi-FI" sz="1400" dirty="0"/>
              <a:t>(grant) </a:t>
            </a:r>
            <a:r>
              <a:rPr lang="fi-FI" sz="1400" dirty="0" smtClean="0"/>
              <a:t>on kuitenkin  poikkeuksellisesti tulkittu palkan luonteisiksi suorituksiksi eikä suoritusta veroteta Suomessa eikä myöskään lueta apurahojen yhteismäärään jos oleskelu Suomessa ei kestä yli 6 päivää kuukaudessa ulkomailla tehtävän tutkimustyön aikana</a:t>
            </a:r>
          </a:p>
          <a:p>
            <a:pPr lvl="1">
              <a:buFont typeface="Wingdings" panose="05000000000000000000" pitchFamily="2" charset="2"/>
              <a:buChar char="§"/>
              <a:defRPr/>
            </a:pPr>
            <a:r>
              <a:rPr lang="fi-FI" sz="1400" dirty="0" smtClean="0"/>
              <a:t>tutkimuksesta aiheutuvat kulut kohdistuvat kuitenkin sekä Suomesta että USA:sta saatuun apurahaan</a:t>
            </a:r>
          </a:p>
          <a:p>
            <a:pPr lvl="1">
              <a:buFont typeface="Wingdings" panose="05000000000000000000" pitchFamily="2" charset="2"/>
              <a:buChar char="§"/>
              <a:defRPr/>
            </a:pPr>
            <a:r>
              <a:rPr lang="fi-FI" sz="1400" dirty="0" smtClean="0"/>
              <a:t>USA:sta saatuun verovapaaseen tuloon kohdistuvat kulut eivät ole vähennyskelpoisia Suomen verotuksessa</a:t>
            </a:r>
          </a:p>
          <a:p>
            <a:pPr lvl="1">
              <a:buFont typeface="Wingdings" panose="05000000000000000000" pitchFamily="2" charset="2"/>
              <a:buChar char="§"/>
              <a:defRPr/>
            </a:pPr>
            <a:r>
              <a:rPr lang="fi-FI" sz="1400" dirty="0" smtClean="0"/>
              <a:t>vähennyskelpoista on vain suhteellinen osuus kuluista 60 000/80 000 eli 18000 euroa.</a:t>
            </a:r>
          </a:p>
          <a:p>
            <a:pPr lvl="1">
              <a:lnSpc>
                <a:spcPct val="75000"/>
              </a:lnSpc>
              <a:buFontTx/>
              <a:buNone/>
              <a:defRPr/>
            </a:pPr>
            <a:endParaRPr lang="fi-FI" altLang="fi-FI" sz="1400" dirty="0">
              <a:cs typeface="Times New Roman" pitchFamily="18" charset="0"/>
            </a:endParaRPr>
          </a:p>
          <a:p>
            <a:pPr lvl="1">
              <a:lnSpc>
                <a:spcPct val="75000"/>
              </a:lnSpc>
              <a:buFontTx/>
              <a:buNone/>
              <a:defRPr/>
            </a:pPr>
            <a:endParaRPr lang="fi-FI" altLang="fi-FI" sz="1400" dirty="0">
              <a:cs typeface="Times New Roman" pitchFamily="18" charset="0"/>
            </a:endParaRPr>
          </a:p>
          <a:p>
            <a:pPr lvl="1">
              <a:lnSpc>
                <a:spcPct val="75000"/>
              </a:lnSpc>
              <a:buFontTx/>
              <a:buNone/>
              <a:defRPr/>
            </a:pPr>
            <a:r>
              <a:rPr lang="fi-FI" altLang="fi-FI" sz="1400" dirty="0" smtClean="0">
                <a:cs typeface="Times New Roman" pitchFamily="18" charset="0"/>
              </a:rPr>
              <a:t>Saaduista </a:t>
            </a:r>
            <a:r>
              <a:rPr lang="fi-FI" altLang="fi-FI" sz="1400" dirty="0">
                <a:cs typeface="Times New Roman" pitchFamily="18" charset="0"/>
              </a:rPr>
              <a:t>apurahoista </a:t>
            </a:r>
            <a:r>
              <a:rPr lang="fi-FI" altLang="fi-FI" sz="1400" dirty="0" smtClean="0">
                <a:cs typeface="Times New Roman" pitchFamily="18" charset="0"/>
              </a:rPr>
              <a:t>jää ansiotulona verotettavaa tuloa  21 706,60 euroa (Suomen </a:t>
            </a:r>
          </a:p>
          <a:p>
            <a:pPr lvl="1">
              <a:lnSpc>
                <a:spcPct val="75000"/>
              </a:lnSpc>
              <a:buFontTx/>
              <a:buNone/>
              <a:defRPr/>
            </a:pPr>
            <a:r>
              <a:rPr lang="fi-FI" altLang="fi-FI" sz="1400" dirty="0" smtClean="0">
                <a:cs typeface="Times New Roman" pitchFamily="18" charset="0"/>
              </a:rPr>
              <a:t>apurahat 60.000 e – tulonhankkimiskulut 18 000 </a:t>
            </a:r>
            <a:r>
              <a:rPr lang="fi-FI" altLang="fi-FI" sz="1400" dirty="0">
                <a:cs typeface="Times New Roman" pitchFamily="18" charset="0"/>
              </a:rPr>
              <a:t>e </a:t>
            </a:r>
            <a:r>
              <a:rPr lang="fi-FI" altLang="fi-FI" sz="1400" dirty="0" smtClean="0">
                <a:cs typeface="Times New Roman" pitchFamily="18" charset="0"/>
              </a:rPr>
              <a:t>- taiteilija-apuraha 20 293,40 e).</a:t>
            </a:r>
            <a:endParaRPr lang="fi-FI" altLang="fi-FI" sz="1400" dirty="0">
              <a:cs typeface="Times New Roman" pitchFamily="18" charset="0"/>
            </a:endParaRPr>
          </a:p>
          <a:p>
            <a:pPr marL="533400" indent="-533400">
              <a:buFontTx/>
              <a:buNone/>
              <a:defRPr/>
            </a:pPr>
            <a:endParaRPr lang="fi-FI" altLang="fi-FI" sz="1600" b="0" dirty="0" smtClean="0">
              <a:cs typeface="Times New Roman" pitchFamily="18" charset="0"/>
            </a:endParaRPr>
          </a:p>
          <a:p>
            <a:pPr>
              <a:lnSpc>
                <a:spcPct val="75000"/>
              </a:lnSpc>
              <a:buFontTx/>
              <a:buNone/>
              <a:defRPr/>
            </a:pPr>
            <a:endParaRPr lang="fi-FI" altLang="fi-FI" sz="1600" b="0" dirty="0" smtClean="0">
              <a:cs typeface="Times New Roman" pitchFamily="18" charset="0"/>
            </a:endParaRPr>
          </a:p>
          <a:p>
            <a:pPr marL="0" indent="0">
              <a:buFontTx/>
              <a:buNone/>
              <a:defRPr/>
            </a:pPr>
            <a:endParaRPr lang="fi-FI" sz="2000" dirty="0" smtClean="0">
              <a:solidFill>
                <a:srgbClr val="215134"/>
              </a:solidFill>
            </a:endParaRPr>
          </a:p>
          <a:p>
            <a:pPr marL="0" indent="0">
              <a:buFontTx/>
              <a:buNone/>
              <a:defRPr/>
            </a:pPr>
            <a:endParaRPr lang="fi-FI" sz="2400" dirty="0"/>
          </a:p>
          <a:p>
            <a:pPr marL="0" indent="0">
              <a:buFontTx/>
              <a:buNone/>
              <a:defRPr/>
            </a:pPr>
            <a:endParaRPr lang="fi-FI" sz="1800" b="0" dirty="0">
              <a:solidFill>
                <a:srgbClr val="215134"/>
              </a:solidFill>
            </a:endParaRPr>
          </a:p>
        </p:txBody>
      </p:sp>
      <p:sp>
        <p:nvSpPr>
          <p:cNvPr id="18435"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DD8A49E9-6142-4BD7-B07A-1033D8992E35}" type="slidenum">
              <a:rPr lang="fi-FI" altLang="fi-FI" sz="1400" b="0" smtClean="0"/>
              <a:pPr algn="r" eaLnBrk="1" hangingPunct="1">
                <a:spcBef>
                  <a:spcPct val="0"/>
                </a:spcBef>
                <a:buClrTx/>
                <a:buFontTx/>
                <a:buNone/>
              </a:pPr>
              <a:t>16</a:t>
            </a:fld>
            <a:endParaRPr lang="fi-FI" altLang="fi-FI" sz="1400" b="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68313" y="476250"/>
            <a:ext cx="8280400" cy="5761038"/>
          </a:xfrm>
        </p:spPr>
        <p:txBody>
          <a:bodyPr/>
          <a:lstStyle/>
          <a:p>
            <a:pPr>
              <a:lnSpc>
                <a:spcPct val="75000"/>
              </a:lnSpc>
              <a:buFontTx/>
              <a:buNone/>
              <a:defRPr/>
            </a:pPr>
            <a:r>
              <a:rPr lang="fi-FI" altLang="fi-FI" sz="2000" dirty="0" smtClean="0">
                <a:cs typeface="Times New Roman" pitchFamily="18" charset="0"/>
              </a:rPr>
              <a:t>Esimerkki 1 jatkuu</a:t>
            </a:r>
          </a:p>
          <a:p>
            <a:pPr>
              <a:lnSpc>
                <a:spcPct val="75000"/>
              </a:lnSpc>
              <a:buFontTx/>
              <a:buNone/>
              <a:defRPr/>
            </a:pPr>
            <a:endParaRPr lang="fi-FI" altLang="fi-FI" sz="2000" dirty="0">
              <a:cs typeface="Times New Roman" pitchFamily="18" charset="0"/>
            </a:endParaRPr>
          </a:p>
          <a:p>
            <a:pPr>
              <a:lnSpc>
                <a:spcPct val="75000"/>
              </a:lnSpc>
              <a:buFontTx/>
              <a:buNone/>
              <a:defRPr/>
            </a:pPr>
            <a:endParaRPr lang="fi-FI" altLang="fi-FI" sz="2000" dirty="0">
              <a:cs typeface="Times New Roman" pitchFamily="18" charset="0"/>
            </a:endParaRPr>
          </a:p>
          <a:p>
            <a:pPr>
              <a:lnSpc>
                <a:spcPct val="75000"/>
              </a:lnSpc>
              <a:buFontTx/>
              <a:buNone/>
              <a:defRPr/>
            </a:pPr>
            <a:endParaRPr lang="fi-FI" altLang="fi-FI" sz="1600" dirty="0" smtClean="0">
              <a:cs typeface="Times New Roman" pitchFamily="18" charset="0"/>
            </a:endParaRPr>
          </a:p>
          <a:p>
            <a:pPr marL="447675" lvl="1">
              <a:lnSpc>
                <a:spcPct val="75000"/>
              </a:lnSpc>
              <a:buFontTx/>
              <a:buNone/>
              <a:defRPr/>
            </a:pPr>
            <a:r>
              <a:rPr lang="fi-FI" altLang="fi-FI" sz="1600" dirty="0" smtClean="0">
                <a:cs typeface="Times New Roman" pitchFamily="18" charset="0"/>
              </a:rPr>
              <a:t>	</a:t>
            </a:r>
            <a:r>
              <a:rPr lang="fi-FI" altLang="fi-FI" sz="1600" b="1" dirty="0" smtClean="0">
                <a:cs typeface="Arial" panose="020B0604020202020204" pitchFamily="34" charset="0"/>
              </a:rPr>
              <a:t>Tutkijan tieteellisen toiminnan kokonaiskulut 24.000 euroa koostuvat seuraavista ulkomailla tapahtuvaan tutkimukseen tyypillisesti liittyvistä kulueristä: </a:t>
            </a:r>
          </a:p>
          <a:p>
            <a:pPr marL="447675" lvl="1">
              <a:lnSpc>
                <a:spcPct val="75000"/>
              </a:lnSpc>
              <a:buFontTx/>
              <a:buNone/>
              <a:defRPr/>
            </a:pPr>
            <a:endParaRPr lang="fi-FI" altLang="fi-FI" sz="1600" dirty="0" smtClean="0">
              <a:cs typeface="Times New Roman" pitchFamily="18" charset="0"/>
            </a:endParaRPr>
          </a:p>
          <a:p>
            <a:pPr lvl="1">
              <a:lnSpc>
                <a:spcPct val="75000"/>
              </a:lnSpc>
              <a:buFontTx/>
              <a:buNone/>
              <a:defRPr/>
            </a:pPr>
            <a:endParaRPr lang="fi-FI" altLang="fi-FI" sz="1600" dirty="0">
              <a:cs typeface="Times New Roman" pitchFamily="18" charset="0"/>
            </a:endParaRPr>
          </a:p>
          <a:p>
            <a:pPr lvl="1">
              <a:lnSpc>
                <a:spcPct val="75000"/>
              </a:lnSpc>
              <a:buFontTx/>
              <a:buNone/>
              <a:defRPr/>
            </a:pPr>
            <a:r>
              <a:rPr lang="fi-FI" altLang="fi-FI" sz="1600" u="sng" dirty="0" smtClean="0">
                <a:cs typeface="Times New Roman" pitchFamily="18" charset="0"/>
              </a:rPr>
              <a:t>Matkustus- ja muuttokulut</a:t>
            </a:r>
          </a:p>
          <a:p>
            <a:pPr lvl="1">
              <a:lnSpc>
                <a:spcPct val="75000"/>
              </a:lnSpc>
              <a:buFontTx/>
              <a:buNone/>
              <a:defRPr/>
            </a:pPr>
            <a:endParaRPr lang="fi-FI" altLang="fi-FI" sz="1800" u="sng" dirty="0">
              <a:cs typeface="Arial" panose="020B0604020202020204" pitchFamily="34" charset="0"/>
            </a:endParaRPr>
          </a:p>
          <a:p>
            <a:pPr lvl="1">
              <a:lnSpc>
                <a:spcPct val="75000"/>
              </a:lnSpc>
              <a:buFont typeface="Wingdings" panose="05000000000000000000" pitchFamily="2" charset="2"/>
              <a:buChar char="§"/>
              <a:defRPr/>
            </a:pPr>
            <a:r>
              <a:rPr lang="fi-FI" altLang="fi-FI" sz="1600" dirty="0">
                <a:cs typeface="Arial" panose="020B0604020202020204" pitchFamily="34" charset="0"/>
              </a:rPr>
              <a:t>Vähennyskelpoisia ovat tieteenharjoittajan henkilökohtaiset matkustuskulut ja muuttokulut </a:t>
            </a:r>
            <a:r>
              <a:rPr lang="fi-FI" sz="1600" dirty="0">
                <a:cs typeface="Arial" panose="020B0604020202020204" pitchFamily="34" charset="0"/>
              </a:rPr>
              <a:t>oleskelun alussa ja lopussa. P</a:t>
            </a:r>
            <a:r>
              <a:rPr lang="fi-FI" altLang="fi-FI" sz="1600" dirty="0">
                <a:cs typeface="Arial" panose="020B0604020202020204" pitchFamily="34" charset="0"/>
              </a:rPr>
              <a:t>erheen matkasta aiheutuvat kulut eivät ole vähennyskelpoisia, vaikka perheen mukanaolo olisi otettu huomioon saatujen apurahojen määrässä</a:t>
            </a:r>
          </a:p>
          <a:p>
            <a:pPr lvl="1">
              <a:lnSpc>
                <a:spcPct val="75000"/>
              </a:lnSpc>
              <a:buFontTx/>
              <a:buNone/>
              <a:defRPr/>
            </a:pPr>
            <a:endParaRPr lang="fi-FI" altLang="fi-FI" sz="1800" u="sng" dirty="0" smtClean="0">
              <a:cs typeface="Arial" panose="020B0604020202020204" pitchFamily="34" charset="0"/>
            </a:endParaRPr>
          </a:p>
          <a:p>
            <a:pPr lvl="1">
              <a:lnSpc>
                <a:spcPct val="75000"/>
              </a:lnSpc>
              <a:buFont typeface="Wingdings" panose="05000000000000000000" pitchFamily="2" charset="2"/>
              <a:buChar char="§"/>
              <a:defRPr/>
            </a:pPr>
            <a:r>
              <a:rPr lang="fi-FI" sz="1600" dirty="0">
                <a:cs typeface="Arial" panose="020B0604020202020204" pitchFamily="34" charset="0"/>
              </a:rPr>
              <a:t>Jos  muuttokulut ovat perheen yhteisiä, niistä tulee arvioida tieteenharjoittajan henkilökohtainen osuus. Osuudeksi on esimerkiksi tässä tapauksessa arvioitu 1/3,  kun tutkijan mukana on matkustanut puolison lisäksi perheen kaksi pientä lasta.</a:t>
            </a:r>
          </a:p>
          <a:p>
            <a:pPr marL="457200" lvl="1" indent="0">
              <a:buFontTx/>
              <a:buNone/>
              <a:defRPr/>
            </a:pPr>
            <a:endParaRPr lang="fi-FI" sz="1800" dirty="0" smtClean="0">
              <a:cs typeface="Arial" panose="020B0604020202020204" pitchFamily="34" charset="0"/>
            </a:endParaRPr>
          </a:p>
          <a:p>
            <a:pPr lvl="1">
              <a:lnSpc>
                <a:spcPct val="75000"/>
              </a:lnSpc>
              <a:buFont typeface="Wingdings" panose="05000000000000000000" pitchFamily="2" charset="2"/>
              <a:buChar char="§"/>
              <a:defRPr/>
            </a:pPr>
            <a:r>
              <a:rPr lang="fi-FI" sz="1600" dirty="0">
                <a:cs typeface="Arial" panose="020B0604020202020204" pitchFamily="34" charset="0"/>
              </a:rPr>
              <a:t>Suomeen oleskelun aikana tehtyjen lomamatkojen kulut eivät ole vähennyskelpoisia</a:t>
            </a:r>
          </a:p>
          <a:p>
            <a:pPr marL="457200" lvl="1" indent="0">
              <a:buFontTx/>
              <a:buNone/>
              <a:defRPr/>
            </a:pPr>
            <a:endParaRPr lang="fi-FI" altLang="fi-FI" sz="1600" dirty="0">
              <a:solidFill>
                <a:srgbClr val="215134"/>
              </a:solidFill>
              <a:cs typeface="Times New Roman" pitchFamily="18" charset="0"/>
            </a:endParaRPr>
          </a:p>
          <a:p>
            <a:pPr marL="457200" lvl="1" indent="0">
              <a:buFontTx/>
              <a:buNone/>
              <a:defRPr/>
            </a:pPr>
            <a:endParaRPr lang="fi-FI" altLang="fi-FI" sz="1600" dirty="0" smtClean="0">
              <a:solidFill>
                <a:srgbClr val="215134"/>
              </a:solidFill>
              <a:cs typeface="Times New Roman" pitchFamily="18" charset="0"/>
            </a:endParaRPr>
          </a:p>
        </p:txBody>
      </p:sp>
      <p:sp>
        <p:nvSpPr>
          <p:cNvPr id="19459"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FA858F80-113E-45CE-9B8F-E7895219038A}" type="slidenum">
              <a:rPr lang="fi-FI" altLang="fi-FI" sz="1400" b="0" smtClean="0"/>
              <a:pPr algn="r" eaLnBrk="1" hangingPunct="1">
                <a:spcBef>
                  <a:spcPct val="0"/>
                </a:spcBef>
                <a:buClrTx/>
                <a:buFontTx/>
                <a:buNone/>
              </a:pPr>
              <a:t>17</a:t>
            </a:fld>
            <a:endParaRPr lang="fi-FI" altLang="fi-FI" sz="14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tsikko 1"/>
          <p:cNvSpPr>
            <a:spLocks noGrp="1"/>
          </p:cNvSpPr>
          <p:nvPr>
            <p:ph type="title"/>
          </p:nvPr>
        </p:nvSpPr>
        <p:spPr>
          <a:xfrm>
            <a:off x="395288" y="115888"/>
            <a:ext cx="7772400" cy="1143000"/>
          </a:xfrm>
        </p:spPr>
        <p:txBody>
          <a:bodyPr/>
          <a:lstStyle/>
          <a:p>
            <a:r>
              <a:rPr lang="fi-FI" altLang="fi-FI" sz="2000" smtClean="0"/>
              <a:t>Esimerkki 1 jatkuu</a:t>
            </a:r>
          </a:p>
        </p:txBody>
      </p:sp>
      <p:sp>
        <p:nvSpPr>
          <p:cNvPr id="3" name="Sisällön paikkamerkki 2"/>
          <p:cNvSpPr>
            <a:spLocks noGrp="1"/>
          </p:cNvSpPr>
          <p:nvPr>
            <p:ph idx="1"/>
          </p:nvPr>
        </p:nvSpPr>
        <p:spPr>
          <a:xfrm>
            <a:off x="251520" y="1303238"/>
            <a:ext cx="8588375" cy="4718050"/>
          </a:xfrm>
        </p:spPr>
        <p:txBody>
          <a:bodyPr/>
          <a:lstStyle/>
          <a:p>
            <a:pPr marL="400050" lvl="1" indent="0">
              <a:buFontTx/>
              <a:buNone/>
              <a:defRPr/>
            </a:pPr>
            <a:r>
              <a:rPr lang="fi-FI" altLang="fi-FI" sz="1600" u="sng" dirty="0" smtClean="0">
                <a:cs typeface="Times New Roman" pitchFamily="18" charset="0"/>
              </a:rPr>
              <a:t>Asumiskulut</a:t>
            </a:r>
          </a:p>
          <a:p>
            <a:pPr marL="400050" lvl="1" indent="0">
              <a:buFontTx/>
              <a:buNone/>
              <a:defRPr/>
            </a:pPr>
            <a:endParaRPr lang="fi-FI" altLang="fi-FI" sz="1600" u="sng" dirty="0">
              <a:cs typeface="Times New Roman" pitchFamily="18" charset="0"/>
            </a:endParaRPr>
          </a:p>
          <a:p>
            <a:pPr lvl="1">
              <a:buFont typeface="Wingdings" panose="05000000000000000000" pitchFamily="2" charset="2"/>
              <a:buChar char="§"/>
              <a:defRPr/>
            </a:pPr>
            <a:r>
              <a:rPr lang="fi-FI" altLang="fi-FI" sz="1400" dirty="0">
                <a:cs typeface="Times New Roman" pitchFamily="18" charset="0"/>
              </a:rPr>
              <a:t>Vähennyskelpoisia ovat tutkijan henkilökohtaiset USA:n oleskelun vuoksi </a:t>
            </a:r>
            <a:r>
              <a:rPr lang="fi-FI" altLang="fi-FI" sz="1400" b="1" dirty="0">
                <a:cs typeface="Times New Roman" pitchFamily="18" charset="0"/>
              </a:rPr>
              <a:t>kohonneet </a:t>
            </a:r>
            <a:r>
              <a:rPr lang="fi-FI" altLang="fi-FI" sz="1400" b="1" dirty="0" smtClean="0">
                <a:cs typeface="Times New Roman" pitchFamily="18" charset="0"/>
              </a:rPr>
              <a:t>asumiskulut</a:t>
            </a:r>
          </a:p>
          <a:p>
            <a:pPr marL="457200" lvl="1" indent="0">
              <a:buFontTx/>
              <a:buNone/>
              <a:defRPr/>
            </a:pPr>
            <a:endParaRPr lang="fi-FI" altLang="fi-FI" sz="1400" b="1" dirty="0">
              <a:cs typeface="Times New Roman" pitchFamily="18" charset="0"/>
            </a:endParaRPr>
          </a:p>
          <a:p>
            <a:pPr marL="1076325" lvl="2" indent="-219075">
              <a:buFontTx/>
              <a:buAutoNum type="alphaLcParenR"/>
              <a:defRPr/>
            </a:pPr>
            <a:r>
              <a:rPr lang="fi-FI" altLang="fi-FI" sz="1400" dirty="0">
                <a:cs typeface="Times New Roman" pitchFamily="18" charset="0"/>
              </a:rPr>
              <a:t>Jos apurahan saajan tai hänen perheensä käyttöön jää myös Suomen asunto, ulkomaan asunnon kulut ovat lähtökohtaisesti kokonaan kohonneita asumiskuluja. Kun tutkijan lisäksi asuntoa on tässä tapauksessa kuitenkin käyttänyt myös hänen perheensä, kohonneiden asumiskulujen katsotaan aiheutuneen osittain perheen mukanaolosta, ja tutkijan henkilökohtaiseksi, vähennyskelpoiseksi osuudeksi on arvioitu 1/3. Arviointi tapahtuu tapaus-kohtaisesti</a:t>
            </a:r>
            <a:r>
              <a:rPr lang="fi-FI" altLang="fi-FI" sz="1400" dirty="0" smtClean="0">
                <a:cs typeface="Times New Roman" pitchFamily="18" charset="0"/>
              </a:rPr>
              <a:t>.</a:t>
            </a:r>
          </a:p>
          <a:p>
            <a:pPr marL="800100" lvl="1" indent="-342900">
              <a:buFontTx/>
              <a:buAutoNum type="alphaLcParenR"/>
              <a:defRPr/>
            </a:pPr>
            <a:endParaRPr lang="fi-FI" altLang="fi-FI" sz="1400" dirty="0">
              <a:cs typeface="Times New Roman" pitchFamily="18" charset="0"/>
            </a:endParaRPr>
          </a:p>
          <a:p>
            <a:pPr marL="1076325" lvl="2" indent="-276225">
              <a:buFontTx/>
              <a:buAutoNum type="alphaLcParenR" startAt="2"/>
              <a:defRPr/>
            </a:pPr>
            <a:r>
              <a:rPr lang="fi-FI" altLang="fi-FI" sz="1400" dirty="0">
                <a:cs typeface="Times New Roman" pitchFamily="18" charset="0"/>
              </a:rPr>
              <a:t>Jos Suomen asunto ei olisi jäänyt tutkijan ja  hänen perheensä käyttöön USA:n  oleskelun ajaksi, vaan olisi esimerkiksi annettu vuokralle, USA:n asunnon kuluja pidettäisiin kohonneina asumiskuluina vain siltä osin kuin ne ovat   ylittäneet ne kulut, jotka asumisesta Suomessa olisi samalla ajalla normaalisti syntynyt (vähennyskelpoista jälleen vain tutkijan henkilökohtainen osuus kohonneista kuluista</a:t>
            </a:r>
            <a:r>
              <a:rPr lang="fi-FI" altLang="fi-FI" sz="1400" dirty="0" smtClean="0">
                <a:cs typeface="Times New Roman" pitchFamily="18" charset="0"/>
              </a:rPr>
              <a:t>)</a:t>
            </a:r>
          </a:p>
          <a:p>
            <a:pPr marL="800100" lvl="2" indent="0">
              <a:buFontTx/>
              <a:buNone/>
              <a:defRPr/>
            </a:pPr>
            <a:endParaRPr lang="fi-FI" altLang="fi-FI" sz="1400" dirty="0">
              <a:cs typeface="Times New Roman" pitchFamily="18" charset="0"/>
            </a:endParaRPr>
          </a:p>
          <a:p>
            <a:pPr lvl="1" indent="-342900">
              <a:buFont typeface="Wingdings" panose="05000000000000000000" pitchFamily="2" charset="2"/>
              <a:buChar char="§"/>
              <a:defRPr/>
            </a:pPr>
            <a:r>
              <a:rPr lang="fi-FI" altLang="fi-FI" sz="1400" dirty="0">
                <a:cs typeface="Times New Roman" pitchFamily="18" charset="0"/>
              </a:rPr>
              <a:t>Asunnon irtaimistokuluja ei pidetä asumiskuluina, vaan lisääntyneinä elantokuluina</a:t>
            </a:r>
          </a:p>
          <a:p>
            <a:pPr>
              <a:defRPr/>
            </a:pPr>
            <a:endParaRPr lang="fi-FI" dirty="0"/>
          </a:p>
        </p:txBody>
      </p:sp>
      <p:sp>
        <p:nvSpPr>
          <p:cNvPr id="20484"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7707C6F6-124D-446B-AB19-A4522F48BC10}" type="slidenum">
              <a:rPr lang="fi-FI" altLang="fi-FI" sz="1400" b="0" smtClean="0"/>
              <a:pPr algn="r" eaLnBrk="1" hangingPunct="1">
                <a:spcBef>
                  <a:spcPct val="0"/>
                </a:spcBef>
                <a:buClrTx/>
                <a:buFontTx/>
                <a:buNone/>
              </a:pPr>
              <a:t>18</a:t>
            </a:fld>
            <a:endParaRPr lang="fi-FI" altLang="fi-FI" sz="14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68313" y="333375"/>
            <a:ext cx="8083550" cy="5399088"/>
          </a:xfrm>
        </p:spPr>
        <p:txBody>
          <a:bodyPr/>
          <a:lstStyle/>
          <a:p>
            <a:pPr marL="0" indent="0">
              <a:buFontTx/>
              <a:buNone/>
              <a:defRPr/>
            </a:pPr>
            <a:r>
              <a:rPr lang="fi-FI" altLang="fi-FI" sz="2000" dirty="0">
                <a:cs typeface="Times New Roman" pitchFamily="18" charset="0"/>
              </a:rPr>
              <a:t>Esimerkkitapaus </a:t>
            </a:r>
            <a:r>
              <a:rPr lang="fi-FI" altLang="fi-FI" sz="2000" dirty="0" smtClean="0">
                <a:cs typeface="Times New Roman" pitchFamily="18" charset="0"/>
              </a:rPr>
              <a:t>1  jatkuu</a:t>
            </a:r>
          </a:p>
          <a:p>
            <a:pPr marL="0" indent="0">
              <a:buFontTx/>
              <a:buNone/>
              <a:defRPr/>
            </a:pPr>
            <a:endParaRPr lang="fi-FI" altLang="fi-FI" sz="1600" u="sng" dirty="0">
              <a:cs typeface="Times New Roman" pitchFamily="18" charset="0"/>
            </a:endParaRPr>
          </a:p>
          <a:p>
            <a:pPr marL="457200" lvl="1" indent="0">
              <a:buFontTx/>
              <a:buNone/>
              <a:defRPr/>
            </a:pPr>
            <a:endParaRPr lang="fi-FI" sz="1400" dirty="0" smtClean="0"/>
          </a:p>
          <a:p>
            <a:pPr marL="457200" lvl="1" indent="0">
              <a:buFontTx/>
              <a:buNone/>
              <a:defRPr/>
            </a:pPr>
            <a:r>
              <a:rPr lang="fi-FI" altLang="fi-FI" sz="1600" u="sng" dirty="0" smtClean="0">
                <a:cs typeface="Times New Roman" pitchFamily="18" charset="0"/>
              </a:rPr>
              <a:t>Lisääntyneet elantokulut</a:t>
            </a:r>
          </a:p>
          <a:p>
            <a:pPr marL="457200" lvl="1" indent="0">
              <a:buFontTx/>
              <a:buNone/>
              <a:defRPr/>
            </a:pPr>
            <a:endParaRPr lang="fi-FI" altLang="fi-FI" sz="1600" u="sng" dirty="0" smtClean="0">
              <a:cs typeface="Times New Roman" pitchFamily="18" charset="0"/>
            </a:endParaRPr>
          </a:p>
          <a:p>
            <a:pPr lvl="1">
              <a:buFont typeface="Wingdings" panose="05000000000000000000" pitchFamily="2" charset="2"/>
              <a:buChar char="§"/>
              <a:defRPr/>
            </a:pPr>
            <a:r>
              <a:rPr lang="fi-FI" altLang="fi-FI" sz="1400" dirty="0" smtClean="0">
                <a:cs typeface="Times New Roman" pitchFamily="18" charset="0"/>
              </a:rPr>
              <a:t>Tutkijalle matkasta aiheutuneet lisääntyneet elantokulut on mahdollista vähentää ½ ulkomaanpäivärahan suuruisena vähennyksenä per oleskelupäivä. Vaihtoehtona on tietysti myös todellisten kulujen suuruinen vähennys, mutta se edellyttää kaikkien kohonneiden elantokulujen selvittämistä.</a:t>
            </a:r>
          </a:p>
          <a:p>
            <a:pPr lvl="1">
              <a:buFont typeface="Wingdings" panose="05000000000000000000" pitchFamily="2" charset="2"/>
              <a:buChar char="§"/>
              <a:defRPr/>
            </a:pPr>
            <a:r>
              <a:rPr lang="fi-FI" altLang="fi-FI" sz="1400" dirty="0" smtClean="0">
                <a:cs typeface="Times New Roman" pitchFamily="18" charset="0"/>
              </a:rPr>
              <a:t>½  päivärahan suuruinen vähennys kattaa lähtökohtaisesti kaikki oleskelun kulut lukuun ottamatta suoria tieteen harjoittamisen kuluja ja muutto-, matka- ja asumiskuluja</a:t>
            </a:r>
          </a:p>
          <a:p>
            <a:pPr marL="457200" lvl="1" indent="0">
              <a:buFontTx/>
              <a:buNone/>
              <a:defRPr/>
            </a:pPr>
            <a:endParaRPr lang="fi-FI" altLang="fi-FI" sz="1400" dirty="0" smtClean="0">
              <a:cs typeface="Times New Roman" pitchFamily="18" charset="0"/>
            </a:endParaRPr>
          </a:p>
          <a:p>
            <a:pPr marL="457200" lvl="1" indent="0">
              <a:buFontTx/>
              <a:buNone/>
              <a:defRPr/>
            </a:pPr>
            <a:r>
              <a:rPr lang="fi-FI" altLang="fi-FI" sz="1600" u="sng" dirty="0" smtClean="0">
                <a:cs typeface="Times New Roman" pitchFamily="18" charset="0"/>
              </a:rPr>
              <a:t>Matkakulut</a:t>
            </a:r>
            <a:r>
              <a:rPr lang="fi-FI" altLang="fi-FI" sz="1600" u="sng" dirty="0">
                <a:cs typeface="Times New Roman" pitchFamily="18" charset="0"/>
              </a:rPr>
              <a:t> </a:t>
            </a:r>
            <a:r>
              <a:rPr lang="fi-FI" altLang="fi-FI" sz="1600" u="sng" dirty="0" smtClean="0">
                <a:cs typeface="Times New Roman" pitchFamily="18" charset="0"/>
              </a:rPr>
              <a:t>kohdemaassa</a:t>
            </a:r>
          </a:p>
          <a:p>
            <a:pPr marL="457200" lvl="1" indent="0">
              <a:buFontTx/>
              <a:buNone/>
              <a:defRPr/>
            </a:pPr>
            <a:endParaRPr lang="fi-FI" altLang="fi-FI" sz="1600" u="sng" dirty="0" smtClean="0">
              <a:cs typeface="Times New Roman" pitchFamily="18" charset="0"/>
            </a:endParaRPr>
          </a:p>
          <a:p>
            <a:pPr lvl="1">
              <a:buFont typeface="Wingdings" panose="05000000000000000000" pitchFamily="2" charset="2"/>
              <a:buChar char="§"/>
              <a:defRPr/>
            </a:pPr>
            <a:r>
              <a:rPr lang="fi-FI" altLang="fi-FI" sz="1400" dirty="0" smtClean="0">
                <a:cs typeface="Times New Roman" pitchFamily="18" charset="0"/>
              </a:rPr>
              <a:t>Matkakulut USA:n asunnon ja yliopiston välillä vähennetään apurahoista, samoin kuin muut tieteen harjoittamiseen liittyvät matkakulut USA:ssa</a:t>
            </a:r>
          </a:p>
          <a:p>
            <a:pPr lvl="1">
              <a:buFont typeface="Wingdings" panose="05000000000000000000" pitchFamily="2" charset="2"/>
              <a:buChar char="§"/>
              <a:defRPr/>
            </a:pPr>
            <a:r>
              <a:rPr lang="fi-FI" altLang="fi-FI" sz="1400" dirty="0" smtClean="0">
                <a:cs typeface="Times New Roman" pitchFamily="18" charset="0"/>
              </a:rPr>
              <a:t>Vähennys omalla autolla tehdyistä matkoista ajopäiväkirjan perusteella, tutkijan ja perheen yksityisajojen kulut eivät ole vähennyskelpoisia </a:t>
            </a:r>
          </a:p>
          <a:p>
            <a:pPr marL="457200" lvl="1" indent="0">
              <a:buFontTx/>
              <a:buNone/>
              <a:defRPr/>
            </a:pPr>
            <a:endParaRPr lang="fi-FI" altLang="fi-FI" sz="1600" dirty="0" smtClean="0">
              <a:cs typeface="Times New Roman" pitchFamily="18" charset="0"/>
            </a:endParaRPr>
          </a:p>
          <a:p>
            <a:pPr lvl="1">
              <a:defRPr/>
            </a:pPr>
            <a:endParaRPr lang="fi-FI" altLang="fi-FI" sz="1400" dirty="0">
              <a:cs typeface="Times New Roman" pitchFamily="18" charset="0"/>
            </a:endParaRPr>
          </a:p>
        </p:txBody>
      </p:sp>
      <p:sp>
        <p:nvSpPr>
          <p:cNvPr id="21507"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9C71BD20-1F00-44CA-A13C-A3FC244CFE27}" type="slidenum">
              <a:rPr lang="fi-FI" altLang="fi-FI" sz="1400" b="0" smtClean="0"/>
              <a:pPr algn="r" eaLnBrk="1" hangingPunct="1">
                <a:spcBef>
                  <a:spcPct val="0"/>
                </a:spcBef>
                <a:buClrTx/>
                <a:buFontTx/>
                <a:buNone/>
              </a:pPr>
              <a:t>19</a:t>
            </a:fld>
            <a:endParaRPr lang="fi-FI" altLang="fi-FI" sz="14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0601C61A-7E64-439F-99B3-CA2C58ACFCD8}" type="slidenum">
              <a:rPr lang="fi-FI" altLang="fi-FI" sz="1400" b="0" smtClean="0"/>
              <a:pPr algn="r" eaLnBrk="1" hangingPunct="1">
                <a:spcBef>
                  <a:spcPct val="0"/>
                </a:spcBef>
                <a:buClrTx/>
                <a:buFontTx/>
                <a:buNone/>
              </a:pPr>
              <a:t>2</a:t>
            </a:fld>
            <a:endParaRPr lang="fi-FI" altLang="fi-FI" sz="1400" b="0" smtClean="0"/>
          </a:p>
        </p:txBody>
      </p:sp>
      <p:sp>
        <p:nvSpPr>
          <p:cNvPr id="5123" name="Text Box 2"/>
          <p:cNvSpPr txBox="1">
            <a:spLocks noChangeArrowheads="1"/>
          </p:cNvSpPr>
          <p:nvPr/>
        </p:nvSpPr>
        <p:spPr bwMode="auto">
          <a:xfrm>
            <a:off x="381000" y="561975"/>
            <a:ext cx="8007350" cy="535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lgn="l" eaLnBrk="0" hangingPunct="0">
              <a:spcBef>
                <a:spcPct val="20000"/>
              </a:spcBef>
              <a:buClr>
                <a:srgbClr val="D58B00"/>
              </a:buClr>
              <a:buChar char="•"/>
              <a:defRPr sz="2800" b="1">
                <a:solidFill>
                  <a:schemeClr val="tx1"/>
                </a:solidFill>
                <a:latin typeface="Arial" charset="0"/>
              </a:defRPr>
            </a:lvl1pPr>
            <a:lvl2pPr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eaLnBrk="1" hangingPunct="1">
              <a:spcBef>
                <a:spcPct val="0"/>
              </a:spcBef>
              <a:buClrTx/>
              <a:buFontTx/>
              <a:buNone/>
              <a:defRPr/>
            </a:pPr>
            <a:r>
              <a:rPr lang="fi-FI" altLang="fi-FI" sz="2400" dirty="0" smtClean="0"/>
              <a:t>  Apurahat</a:t>
            </a:r>
            <a:endParaRPr lang="fi-FI" altLang="fi-FI" dirty="0" smtClean="0"/>
          </a:p>
          <a:p>
            <a:pPr lvl="1" eaLnBrk="1" hangingPunct="1">
              <a:spcBef>
                <a:spcPct val="0"/>
              </a:spcBef>
              <a:buClrTx/>
              <a:buFontTx/>
              <a:buNone/>
              <a:defRPr/>
            </a:pPr>
            <a:endParaRPr lang="fi-FI" altLang="fi-FI" sz="1800" dirty="0" smtClean="0"/>
          </a:p>
          <a:p>
            <a:pPr lvl="1" eaLnBrk="1" hangingPunct="1">
              <a:spcBef>
                <a:spcPct val="0"/>
              </a:spcBef>
              <a:buClrTx/>
              <a:buFontTx/>
              <a:buNone/>
              <a:defRPr/>
            </a:pPr>
            <a:r>
              <a:rPr lang="fi-FI" altLang="fi-FI" sz="2000" b="1" u="sng" dirty="0" smtClean="0"/>
              <a:t>Julkisyhteisöjen apurahat</a:t>
            </a:r>
          </a:p>
          <a:p>
            <a:pPr lvl="1" eaLnBrk="1" hangingPunct="1">
              <a:spcBef>
                <a:spcPct val="0"/>
              </a:spcBef>
              <a:buClrTx/>
              <a:buFontTx/>
              <a:buNone/>
              <a:defRPr/>
            </a:pPr>
            <a:endParaRPr lang="fi-FI" altLang="fi-FI" sz="1800" b="1" u="sng" dirty="0" smtClean="0">
              <a:solidFill>
                <a:srgbClr val="215137"/>
              </a:solidFill>
            </a:endParaRPr>
          </a:p>
          <a:p>
            <a:pPr lvl="1" eaLnBrk="1" hangingPunct="1">
              <a:spcBef>
                <a:spcPct val="0"/>
              </a:spcBef>
              <a:buClrTx/>
              <a:buFontTx/>
              <a:buNone/>
              <a:defRPr/>
            </a:pPr>
            <a:r>
              <a:rPr lang="fi-FI" altLang="fi-FI" sz="1800" dirty="0" smtClean="0"/>
              <a:t>   Valtiolta, kunnalta tai muulta kotimaiselta julkisyhteisöltä tai</a:t>
            </a:r>
          </a:p>
          <a:p>
            <a:pPr marL="627063" lvl="1" indent="-169863" eaLnBrk="1" hangingPunct="1">
              <a:spcBef>
                <a:spcPct val="0"/>
              </a:spcBef>
              <a:buClrTx/>
              <a:buFontTx/>
              <a:buNone/>
              <a:defRPr/>
            </a:pPr>
            <a:r>
              <a:rPr lang="fi-FI" altLang="fi-FI" sz="1800" dirty="0" smtClean="0"/>
              <a:t>   Pohjoismaiden neuvostolta saadut apurahat ovat </a:t>
            </a:r>
            <a:r>
              <a:rPr lang="fi-FI" altLang="fi-FI" sz="1800" b="1" dirty="0" smtClean="0">
                <a:solidFill>
                  <a:srgbClr val="D58B00"/>
                </a:solidFill>
              </a:rPr>
              <a:t>aina verovapaita</a:t>
            </a:r>
          </a:p>
          <a:p>
            <a:pPr lvl="1" eaLnBrk="1" hangingPunct="1">
              <a:spcBef>
                <a:spcPct val="0"/>
              </a:spcBef>
              <a:buClrTx/>
              <a:buFontTx/>
              <a:buNone/>
              <a:defRPr/>
            </a:pPr>
            <a:r>
              <a:rPr lang="fi-FI" altLang="fi-FI" sz="1800" dirty="0" smtClean="0"/>
              <a:t>   </a:t>
            </a:r>
            <a:r>
              <a:rPr lang="fi-FI" altLang="fi-FI" sz="1800" b="1" dirty="0" smtClean="0"/>
              <a:t> </a:t>
            </a:r>
            <a:endParaRPr lang="fi-FI" altLang="fi-FI" sz="1800" b="1" dirty="0" smtClean="0">
              <a:solidFill>
                <a:srgbClr val="D58B00"/>
              </a:solidFill>
            </a:endParaRPr>
          </a:p>
          <a:p>
            <a:pPr lvl="1" eaLnBrk="1" hangingPunct="1">
              <a:spcBef>
                <a:spcPct val="0"/>
              </a:spcBef>
              <a:buClrTx/>
              <a:buFontTx/>
              <a:buNone/>
              <a:defRPr/>
            </a:pPr>
            <a:endParaRPr lang="fi-FI" altLang="fi-FI" sz="2000" i="1" dirty="0" smtClean="0"/>
          </a:p>
          <a:p>
            <a:pPr lvl="1" eaLnBrk="1" hangingPunct="1">
              <a:spcBef>
                <a:spcPct val="0"/>
              </a:spcBef>
              <a:buClrTx/>
              <a:buFontTx/>
              <a:buNone/>
              <a:defRPr/>
            </a:pPr>
            <a:r>
              <a:rPr lang="fi-FI" altLang="fi-FI" sz="2000" b="1" u="sng" dirty="0" smtClean="0"/>
              <a:t>Yksityiset apurahat</a:t>
            </a:r>
          </a:p>
          <a:p>
            <a:pPr lvl="1" eaLnBrk="1" hangingPunct="1">
              <a:spcBef>
                <a:spcPct val="0"/>
              </a:spcBef>
              <a:buClrTx/>
              <a:buFontTx/>
              <a:buNone/>
              <a:defRPr/>
            </a:pPr>
            <a:endParaRPr lang="fi-FI" altLang="fi-FI" sz="1800" b="1" u="sng" dirty="0" smtClean="0">
              <a:solidFill>
                <a:srgbClr val="215134"/>
              </a:solidFill>
            </a:endParaRPr>
          </a:p>
          <a:p>
            <a:pPr lvl="1" eaLnBrk="1" hangingPunct="1">
              <a:spcBef>
                <a:spcPct val="0"/>
              </a:spcBef>
              <a:buClrTx/>
              <a:buFontTx/>
              <a:buNone/>
              <a:defRPr/>
            </a:pPr>
            <a:r>
              <a:rPr lang="fi-FI" altLang="fi-FI" sz="1800" dirty="0" smtClean="0"/>
              <a:t>   Muilta kuin julkisyhteisöiltä eli nk. yksityisiltä myöntäjiltä saadut</a:t>
            </a:r>
          </a:p>
          <a:p>
            <a:pPr lvl="1" eaLnBrk="1" hangingPunct="1">
              <a:spcBef>
                <a:spcPct val="0"/>
              </a:spcBef>
              <a:buClrTx/>
              <a:buFontTx/>
              <a:buNone/>
              <a:defRPr/>
            </a:pPr>
            <a:r>
              <a:rPr lang="fi-FI" altLang="fi-FI" sz="1800" dirty="0" smtClean="0"/>
              <a:t>   apurahat ovat </a:t>
            </a:r>
            <a:r>
              <a:rPr lang="fi-FI" altLang="fi-FI" sz="1800" dirty="0"/>
              <a:t>veronalaista tuloa siltä osin kuin niiden  (sekä </a:t>
            </a:r>
            <a:endParaRPr lang="fi-FI" altLang="fi-FI" sz="1800" b="1" dirty="0" smtClean="0">
              <a:solidFill>
                <a:srgbClr val="D58B00"/>
              </a:solidFill>
            </a:endParaRPr>
          </a:p>
          <a:p>
            <a:pPr lvl="1" eaLnBrk="1" hangingPunct="1">
              <a:spcBef>
                <a:spcPct val="0"/>
              </a:spcBef>
              <a:buClrTx/>
              <a:buFontTx/>
              <a:buNone/>
              <a:defRPr/>
            </a:pPr>
            <a:r>
              <a:rPr lang="fi-FI" altLang="fi-FI" sz="1800" dirty="0" smtClean="0"/>
              <a:t>   mahdollisten julkisyhteisöltä saatujen  apurahojen) </a:t>
            </a:r>
            <a:r>
              <a:rPr lang="fi-FI" altLang="fi-FI" sz="1800" b="1" dirty="0" smtClean="0">
                <a:solidFill>
                  <a:srgbClr val="D58B00"/>
                </a:solidFill>
              </a:rPr>
              <a:t>yhteismäärä  </a:t>
            </a:r>
          </a:p>
          <a:p>
            <a:pPr lvl="1" eaLnBrk="1" hangingPunct="1">
              <a:spcBef>
                <a:spcPct val="0"/>
              </a:spcBef>
              <a:buClrTx/>
              <a:buFontTx/>
              <a:buNone/>
              <a:defRPr/>
            </a:pPr>
            <a:r>
              <a:rPr lang="fi-FI" altLang="fi-FI" sz="1800" b="1" dirty="0" smtClean="0">
                <a:solidFill>
                  <a:srgbClr val="D58B00"/>
                </a:solidFill>
              </a:rPr>
              <a:t>   </a:t>
            </a:r>
            <a:r>
              <a:rPr lang="fi-FI" altLang="fi-FI" sz="1800" dirty="0"/>
              <a:t>kulujen vähentämisen jälkeen ylittää valtion taiteilija-apurahan</a:t>
            </a:r>
          </a:p>
          <a:p>
            <a:pPr lvl="1" eaLnBrk="1" hangingPunct="1">
              <a:spcBef>
                <a:spcPct val="0"/>
              </a:spcBef>
              <a:buClrTx/>
              <a:buFontTx/>
              <a:buNone/>
              <a:defRPr/>
            </a:pPr>
            <a:r>
              <a:rPr lang="fi-FI" altLang="fi-FI" sz="1800" dirty="0"/>
              <a:t>   vuotuisen määrän</a:t>
            </a:r>
          </a:p>
          <a:p>
            <a:pPr lvl="1" eaLnBrk="1" hangingPunct="1">
              <a:spcBef>
                <a:spcPct val="0"/>
              </a:spcBef>
              <a:buClrTx/>
              <a:buFontTx/>
              <a:buNone/>
              <a:defRPr/>
            </a:pPr>
            <a:endParaRPr lang="fi-FI" altLang="fi-FI" sz="2000" dirty="0" smtClean="0">
              <a:solidFill>
                <a:schemeClr val="tx2"/>
              </a:solidFill>
            </a:endParaRPr>
          </a:p>
          <a:p>
            <a:pPr marL="0" lvl="1" eaLnBrk="1" hangingPunct="1">
              <a:spcBef>
                <a:spcPct val="0"/>
              </a:spcBef>
              <a:buClrTx/>
              <a:buFontTx/>
              <a:buNone/>
              <a:defRPr/>
            </a:pPr>
            <a:r>
              <a:rPr lang="fi-FI" altLang="fi-FI" sz="1800" dirty="0" smtClean="0">
                <a:solidFill>
                  <a:schemeClr val="tx2"/>
                </a:solidFill>
              </a:rPr>
              <a:t>          </a:t>
            </a:r>
            <a:endParaRPr lang="fi-FI" altLang="fi-FI" sz="2000" dirty="0" smtClean="0"/>
          </a:p>
          <a:p>
            <a:pPr eaLnBrk="1" hangingPunct="1">
              <a:spcBef>
                <a:spcPct val="0"/>
              </a:spcBef>
              <a:buClrTx/>
              <a:buFontTx/>
              <a:buNone/>
              <a:defRPr/>
            </a:pPr>
            <a:endParaRPr lang="fi-FI" altLang="fi-FI" sz="2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68313" y="333375"/>
            <a:ext cx="8280400" cy="5327650"/>
          </a:xfrm>
        </p:spPr>
        <p:txBody>
          <a:bodyPr/>
          <a:lstStyle/>
          <a:p>
            <a:pPr marL="0" indent="0">
              <a:buFontTx/>
              <a:buNone/>
              <a:defRPr/>
            </a:pPr>
            <a:r>
              <a:rPr lang="fi-FI" sz="2000" dirty="0" smtClean="0"/>
              <a:t>Esimerkki 2: Taiteen harjoittajan apurahat ja tulonhankkimiskulut </a:t>
            </a:r>
          </a:p>
          <a:p>
            <a:pPr marL="0" indent="0">
              <a:buFontTx/>
              <a:buNone/>
              <a:defRPr/>
            </a:pPr>
            <a:endParaRPr lang="fi-FI" sz="1600" dirty="0" smtClean="0"/>
          </a:p>
          <a:p>
            <a:pPr marL="895350" indent="-895350">
              <a:buFontTx/>
              <a:buNone/>
              <a:defRPr/>
            </a:pPr>
            <a:r>
              <a:rPr lang="fi-FI" sz="1600" dirty="0"/>
              <a:t>	</a:t>
            </a:r>
            <a:r>
              <a:rPr lang="fi-FI" sz="1400" dirty="0" smtClean="0"/>
              <a:t>Kuvataitelijan saamat apurahat</a:t>
            </a:r>
          </a:p>
          <a:p>
            <a:pPr marL="1428750" lvl="3" indent="-171450">
              <a:buFont typeface="Wingdings" panose="05000000000000000000" pitchFamily="2" charset="2"/>
              <a:buChar char="§"/>
              <a:defRPr/>
            </a:pPr>
            <a:r>
              <a:rPr lang="fi-FI" sz="1400" dirty="0" smtClean="0"/>
              <a:t>25 000 julkisyhteisön apuraha, joka sisältää 8 000 euroa kuluapurahaa taideprojektia varten</a:t>
            </a:r>
          </a:p>
          <a:p>
            <a:pPr marL="1428750" lvl="3" indent="-171450">
              <a:buFont typeface="Wingdings" panose="05000000000000000000" pitchFamily="2" charset="2"/>
              <a:buChar char="§"/>
              <a:defRPr/>
            </a:pPr>
            <a:r>
              <a:rPr lang="fi-FI" sz="1400" dirty="0" smtClean="0"/>
              <a:t>15 000 yksityisen myöntäjän yleisapuraha</a:t>
            </a:r>
          </a:p>
          <a:p>
            <a:pPr marL="1428750" lvl="3" indent="-171450">
              <a:buFont typeface="Wingdings" panose="05000000000000000000" pitchFamily="2" charset="2"/>
              <a:buChar char="§"/>
              <a:defRPr/>
            </a:pPr>
            <a:endParaRPr lang="fi-FI" sz="1400" dirty="0"/>
          </a:p>
          <a:p>
            <a:pPr marL="0" lvl="2" indent="0">
              <a:buFontTx/>
              <a:buNone/>
              <a:defRPr/>
            </a:pPr>
            <a:r>
              <a:rPr lang="fi-FI" sz="1400" b="1" dirty="0" smtClean="0">
                <a:ea typeface="+mn-ea"/>
                <a:cs typeface="+mn-cs"/>
              </a:rPr>
              <a:t>	Kulut </a:t>
            </a:r>
            <a:r>
              <a:rPr lang="fi-FI" sz="1400" b="1" dirty="0">
                <a:ea typeface="+mn-ea"/>
                <a:cs typeface="+mn-cs"/>
              </a:rPr>
              <a:t>taiteellisesta </a:t>
            </a:r>
            <a:r>
              <a:rPr lang="fi-FI" sz="1400" b="1" dirty="0" smtClean="0">
                <a:ea typeface="+mn-ea"/>
                <a:cs typeface="+mn-cs"/>
              </a:rPr>
              <a:t>toiminnasta</a:t>
            </a:r>
          </a:p>
          <a:p>
            <a:pPr marL="1428750" lvl="3" indent="-171450">
              <a:buFont typeface="Wingdings" panose="05000000000000000000" pitchFamily="2" charset="2"/>
              <a:buChar char="§"/>
              <a:defRPr/>
            </a:pPr>
            <a:r>
              <a:rPr lang="fi-FI" sz="1400" dirty="0" smtClean="0"/>
              <a:t>8 000 </a:t>
            </a:r>
            <a:r>
              <a:rPr lang="fi-FI" sz="1400" dirty="0"/>
              <a:t>euroa taideprojektin kuluja</a:t>
            </a:r>
          </a:p>
          <a:p>
            <a:pPr marL="1428750" lvl="3" indent="-171450">
              <a:buFont typeface="Wingdings" panose="05000000000000000000" pitchFamily="2" charset="2"/>
              <a:buChar char="§"/>
              <a:defRPr/>
            </a:pPr>
            <a:r>
              <a:rPr lang="fi-FI" sz="1400" dirty="0" smtClean="0"/>
              <a:t>9 000 </a:t>
            </a:r>
            <a:r>
              <a:rPr lang="fi-FI" sz="1400" dirty="0"/>
              <a:t>euroa muita </a:t>
            </a:r>
            <a:r>
              <a:rPr lang="fi-FI" sz="1400" dirty="0" smtClean="0"/>
              <a:t>kuluja</a:t>
            </a:r>
          </a:p>
          <a:p>
            <a:pPr marL="1428750" lvl="3" indent="-171450">
              <a:buFont typeface="Wingdings" panose="05000000000000000000" pitchFamily="2" charset="2"/>
              <a:buChar char="§"/>
              <a:defRPr/>
            </a:pPr>
            <a:endParaRPr lang="fi-FI" sz="1600" dirty="0"/>
          </a:p>
          <a:p>
            <a:pPr marL="447675" lvl="1" indent="9525">
              <a:lnSpc>
                <a:spcPct val="75000"/>
              </a:lnSpc>
              <a:buFontTx/>
              <a:buNone/>
              <a:defRPr/>
            </a:pPr>
            <a:r>
              <a:rPr lang="fi-FI" altLang="fi-FI" sz="1400" dirty="0" smtClean="0">
                <a:cs typeface="Arial" panose="020B0604020202020204" pitchFamily="34" charset="0"/>
              </a:rPr>
              <a:t>Taideprojektin kulut on katetaan sitä tarkoitusta varten myönnetyllä verovapaalla apurahalla.  Verotuksessa huomioitavien vähennyskelpoisten kulujen määrä on 9 000 euroa.</a:t>
            </a:r>
          </a:p>
          <a:p>
            <a:pPr lvl="1">
              <a:lnSpc>
                <a:spcPct val="75000"/>
              </a:lnSpc>
              <a:buFontTx/>
              <a:buNone/>
              <a:defRPr/>
            </a:pPr>
            <a:endParaRPr lang="fi-FI" altLang="fi-FI" sz="1400" dirty="0" smtClean="0">
              <a:cs typeface="Arial" panose="020B0604020202020204" pitchFamily="34" charset="0"/>
            </a:endParaRPr>
          </a:p>
          <a:p>
            <a:pPr marL="447675" lvl="1" indent="9525">
              <a:lnSpc>
                <a:spcPct val="75000"/>
              </a:lnSpc>
              <a:buFontTx/>
              <a:buNone/>
              <a:defRPr/>
            </a:pPr>
            <a:r>
              <a:rPr lang="fi-FI" altLang="fi-FI" sz="1400" dirty="0" smtClean="0">
                <a:cs typeface="Arial" panose="020B0604020202020204" pitchFamily="34" charset="0"/>
              </a:rPr>
              <a:t>Veronlaista tuloa laskettaessa apurahoista otetaan huomioon julkisyhteisön apurahasta 17 000 euroa ja yksityisen myöntäjän 15 000 euroa, yhteensä 32 000 euroa</a:t>
            </a:r>
            <a:endParaRPr lang="fi-FI" altLang="fi-FI" sz="1400" dirty="0">
              <a:cs typeface="Arial" panose="020B0604020202020204" pitchFamily="34" charset="0"/>
            </a:endParaRPr>
          </a:p>
          <a:p>
            <a:pPr lvl="1">
              <a:lnSpc>
                <a:spcPct val="75000"/>
              </a:lnSpc>
              <a:buFontTx/>
              <a:buNone/>
              <a:defRPr/>
            </a:pPr>
            <a:r>
              <a:rPr lang="fi-FI" altLang="fi-FI" sz="1400" dirty="0" smtClean="0">
                <a:cs typeface="Arial" panose="020B0604020202020204" pitchFamily="34" charset="0"/>
              </a:rPr>
              <a:t>. </a:t>
            </a:r>
          </a:p>
          <a:p>
            <a:pPr lvl="1">
              <a:lnSpc>
                <a:spcPct val="75000"/>
              </a:lnSpc>
              <a:buFontTx/>
              <a:buNone/>
              <a:defRPr/>
            </a:pPr>
            <a:r>
              <a:rPr lang="fi-FI" altLang="fi-FI" sz="1400" dirty="0">
                <a:cs typeface="Arial" panose="020B0604020202020204" pitchFamily="34" charset="0"/>
              </a:rPr>
              <a:t>Saaduista apurahoista jää verotettavaa tuloa  </a:t>
            </a:r>
            <a:r>
              <a:rPr lang="fi-FI" altLang="fi-FI" sz="1400" dirty="0" smtClean="0">
                <a:cs typeface="Arial" panose="020B0604020202020204" pitchFamily="34" charset="0"/>
              </a:rPr>
              <a:t>2 706,60 </a:t>
            </a:r>
            <a:r>
              <a:rPr lang="fi-FI" altLang="fi-FI" sz="1400" dirty="0">
                <a:cs typeface="Arial" panose="020B0604020202020204" pitchFamily="34" charset="0"/>
              </a:rPr>
              <a:t>euroa, kun myös </a:t>
            </a:r>
            <a:r>
              <a:rPr lang="fi-FI" altLang="fi-FI" sz="1400" dirty="0" smtClean="0">
                <a:cs typeface="Arial" panose="020B0604020202020204" pitchFamily="34" charset="0"/>
              </a:rPr>
              <a:t>jäljelle jääneet </a:t>
            </a:r>
          </a:p>
          <a:p>
            <a:pPr lvl="1">
              <a:lnSpc>
                <a:spcPct val="75000"/>
              </a:lnSpc>
              <a:buFontTx/>
              <a:buNone/>
              <a:defRPr/>
            </a:pPr>
            <a:r>
              <a:rPr lang="fi-FI" altLang="fi-FI" sz="1400" dirty="0" smtClean="0">
                <a:cs typeface="Arial" panose="020B0604020202020204" pitchFamily="34" charset="0"/>
              </a:rPr>
              <a:t>vähennyskelpoiset tulonhankkimiskulut otetaan </a:t>
            </a:r>
            <a:r>
              <a:rPr lang="fi-FI" altLang="fi-FI" sz="1400" dirty="0">
                <a:cs typeface="Arial" panose="020B0604020202020204" pitchFamily="34" charset="0"/>
              </a:rPr>
              <a:t>huomioon </a:t>
            </a:r>
            <a:r>
              <a:rPr lang="fi-FI" altLang="fi-FI" sz="1400" dirty="0" smtClean="0">
                <a:cs typeface="Arial" panose="020B0604020202020204" pitchFamily="34" charset="0"/>
              </a:rPr>
              <a:t>(32 000 e – taiteilija-apuraha </a:t>
            </a:r>
          </a:p>
          <a:p>
            <a:pPr lvl="1">
              <a:lnSpc>
                <a:spcPct val="75000"/>
              </a:lnSpc>
              <a:buFontTx/>
              <a:buNone/>
              <a:defRPr/>
            </a:pPr>
            <a:r>
              <a:rPr lang="fi-FI" altLang="fi-FI" sz="1400" dirty="0" smtClean="0">
                <a:cs typeface="Arial" panose="020B0604020202020204" pitchFamily="34" charset="0"/>
              </a:rPr>
              <a:t>20 293,40 e – tulonhankkimiskulut 9 000 e)</a:t>
            </a:r>
          </a:p>
          <a:p>
            <a:pPr marL="533400" indent="-533400">
              <a:buFontTx/>
              <a:buNone/>
              <a:defRPr/>
            </a:pPr>
            <a:endParaRPr lang="fi-FI" altLang="fi-FI" sz="1600" b="0" dirty="0" smtClean="0">
              <a:cs typeface="Times New Roman" pitchFamily="18" charset="0"/>
            </a:endParaRPr>
          </a:p>
          <a:p>
            <a:pPr>
              <a:lnSpc>
                <a:spcPct val="75000"/>
              </a:lnSpc>
              <a:buFontTx/>
              <a:buNone/>
              <a:defRPr/>
            </a:pPr>
            <a:endParaRPr lang="fi-FI" altLang="fi-FI" sz="1600" b="0" dirty="0" smtClean="0">
              <a:cs typeface="Times New Roman" pitchFamily="18" charset="0"/>
            </a:endParaRPr>
          </a:p>
          <a:p>
            <a:pPr marL="0" indent="0">
              <a:buFontTx/>
              <a:buNone/>
              <a:defRPr/>
            </a:pPr>
            <a:endParaRPr lang="fi-FI" sz="2000" dirty="0" smtClean="0">
              <a:solidFill>
                <a:srgbClr val="215134"/>
              </a:solidFill>
            </a:endParaRPr>
          </a:p>
          <a:p>
            <a:pPr marL="0" indent="0">
              <a:buFontTx/>
              <a:buNone/>
              <a:defRPr/>
            </a:pPr>
            <a:endParaRPr lang="fi-FI" sz="2400" dirty="0"/>
          </a:p>
          <a:p>
            <a:pPr marL="0" indent="0">
              <a:buFontTx/>
              <a:buNone/>
              <a:defRPr/>
            </a:pPr>
            <a:endParaRPr lang="fi-FI" sz="1800" b="0" dirty="0">
              <a:solidFill>
                <a:srgbClr val="215134"/>
              </a:solidFill>
            </a:endParaRPr>
          </a:p>
        </p:txBody>
      </p:sp>
      <p:sp>
        <p:nvSpPr>
          <p:cNvPr id="22531"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1BF646DA-B8AF-4370-835F-019F246344B0}" type="slidenum">
              <a:rPr lang="fi-FI" altLang="fi-FI" sz="1400" b="0" smtClean="0"/>
              <a:pPr algn="r" eaLnBrk="1" hangingPunct="1">
                <a:spcBef>
                  <a:spcPct val="0"/>
                </a:spcBef>
                <a:buClrTx/>
                <a:buFontTx/>
                <a:buNone/>
              </a:pPr>
              <a:t>20</a:t>
            </a:fld>
            <a:endParaRPr lang="fi-FI" altLang="fi-FI" sz="14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39750" y="333375"/>
            <a:ext cx="8208963" cy="5399088"/>
          </a:xfrm>
        </p:spPr>
        <p:txBody>
          <a:bodyPr/>
          <a:lstStyle/>
          <a:p>
            <a:pPr marL="0" indent="0">
              <a:buFontTx/>
              <a:buNone/>
              <a:defRPr/>
            </a:pPr>
            <a:r>
              <a:rPr lang="fi-FI" altLang="fi-FI" sz="2000" dirty="0">
                <a:cs typeface="Times New Roman" pitchFamily="18" charset="0"/>
              </a:rPr>
              <a:t>Esimerkkitapaus </a:t>
            </a:r>
            <a:r>
              <a:rPr lang="fi-FI" altLang="fi-FI" sz="2000" dirty="0" smtClean="0">
                <a:cs typeface="Times New Roman" pitchFamily="18" charset="0"/>
              </a:rPr>
              <a:t>2 jatkuu</a:t>
            </a:r>
          </a:p>
          <a:p>
            <a:pPr marL="0" indent="0">
              <a:buFontTx/>
              <a:buNone/>
              <a:defRPr/>
            </a:pPr>
            <a:endParaRPr lang="fi-FI" sz="1800" dirty="0">
              <a:solidFill>
                <a:srgbClr val="215134"/>
              </a:solidFill>
            </a:endParaRPr>
          </a:p>
          <a:p>
            <a:pPr marL="457200" lvl="1" indent="0" eaLnBrk="1" hangingPunct="1">
              <a:lnSpc>
                <a:spcPct val="75000"/>
              </a:lnSpc>
              <a:spcBef>
                <a:spcPct val="0"/>
              </a:spcBef>
              <a:buClrTx/>
              <a:buFontTx/>
              <a:buNone/>
              <a:defRPr/>
            </a:pPr>
            <a:r>
              <a:rPr lang="fi-FI" altLang="fi-FI" sz="1800" kern="1200" dirty="0">
                <a:ea typeface="+mn-ea"/>
                <a:cs typeface="Arial" panose="020B0604020202020204" pitchFamily="34" charset="0"/>
              </a:rPr>
              <a:t>Taiteilijan kaikkiaan </a:t>
            </a:r>
            <a:r>
              <a:rPr lang="fi-FI" altLang="fi-FI" sz="1800" kern="1200" dirty="0" smtClean="0">
                <a:ea typeface="+mn-ea"/>
                <a:cs typeface="Arial" panose="020B0604020202020204" pitchFamily="34" charset="0"/>
              </a:rPr>
              <a:t>17 000 </a:t>
            </a:r>
            <a:r>
              <a:rPr lang="fi-FI" altLang="fi-FI" sz="1800" kern="1200" dirty="0">
                <a:ea typeface="+mn-ea"/>
                <a:cs typeface="Arial" panose="020B0604020202020204" pitchFamily="34" charset="0"/>
              </a:rPr>
              <a:t>euron tulonhankkimiskuluista </a:t>
            </a:r>
            <a:r>
              <a:rPr lang="fi-FI" altLang="fi-FI" sz="1800" kern="1200" dirty="0" smtClean="0">
                <a:ea typeface="+mn-ea"/>
                <a:cs typeface="Arial" panose="020B0604020202020204" pitchFamily="34" charset="0"/>
              </a:rPr>
              <a:t>8 000 </a:t>
            </a:r>
            <a:r>
              <a:rPr lang="fi-FI" altLang="fi-FI" sz="1800" kern="1200" dirty="0">
                <a:ea typeface="+mn-ea"/>
                <a:cs typeface="Arial" panose="020B0604020202020204" pitchFamily="34" charset="0"/>
              </a:rPr>
              <a:t>euroa on käytetty </a:t>
            </a:r>
            <a:r>
              <a:rPr lang="fi-FI" altLang="fi-FI" sz="1800" kern="1200" dirty="0" smtClean="0">
                <a:ea typeface="+mn-ea"/>
                <a:cs typeface="Arial" panose="020B0604020202020204" pitchFamily="34" charset="0"/>
              </a:rPr>
              <a:t>kuluapurahan myöntämispäätöksen </a:t>
            </a:r>
            <a:r>
              <a:rPr lang="fi-FI" altLang="fi-FI" sz="1800" kern="1200" dirty="0">
                <a:ea typeface="+mn-ea"/>
                <a:cs typeface="Arial" panose="020B0604020202020204" pitchFamily="34" charset="0"/>
              </a:rPr>
              <a:t>mukaisesti taiteilijan juhlavuoden näyttelyn valmistamis- ja </a:t>
            </a:r>
            <a:r>
              <a:rPr lang="fi-FI" altLang="fi-FI" sz="1800" kern="1200" dirty="0" smtClean="0">
                <a:ea typeface="+mn-ea"/>
                <a:cs typeface="Arial" panose="020B0604020202020204" pitchFamily="34" charset="0"/>
              </a:rPr>
              <a:t>näyttelykuluihin.</a:t>
            </a:r>
          </a:p>
          <a:p>
            <a:pPr marL="457200" lvl="1" indent="0" eaLnBrk="1" hangingPunct="1">
              <a:lnSpc>
                <a:spcPct val="75000"/>
              </a:lnSpc>
              <a:spcBef>
                <a:spcPct val="0"/>
              </a:spcBef>
              <a:buClrTx/>
              <a:buFontTx/>
              <a:buNone/>
              <a:defRPr/>
            </a:pPr>
            <a:r>
              <a:rPr lang="fi-FI" altLang="fi-FI" sz="1800" kern="1200" dirty="0" smtClean="0">
                <a:ea typeface="+mn-ea"/>
                <a:cs typeface="Arial" panose="020B0604020202020204" pitchFamily="34" charset="0"/>
              </a:rPr>
              <a:t> </a:t>
            </a:r>
            <a:endParaRPr lang="fi-FI" altLang="fi-FI" sz="1800" kern="1200" dirty="0">
              <a:ea typeface="+mn-ea"/>
              <a:cs typeface="Arial" panose="020B0604020202020204" pitchFamily="34" charset="0"/>
            </a:endParaRPr>
          </a:p>
          <a:p>
            <a:pPr marL="457200" lvl="1" indent="0" eaLnBrk="1" hangingPunct="1">
              <a:lnSpc>
                <a:spcPct val="75000"/>
              </a:lnSpc>
              <a:spcBef>
                <a:spcPct val="0"/>
              </a:spcBef>
              <a:buClrTx/>
              <a:buFontTx/>
              <a:buNone/>
              <a:defRPr/>
            </a:pPr>
            <a:r>
              <a:rPr lang="fi-FI" altLang="fi-FI" sz="1800" kern="1200" dirty="0" smtClean="0">
                <a:ea typeface="+mn-ea"/>
                <a:cs typeface="Arial" panose="020B0604020202020204" pitchFamily="34" charset="0"/>
              </a:rPr>
              <a:t>Loput </a:t>
            </a:r>
            <a:r>
              <a:rPr lang="fi-FI" altLang="fi-FI" sz="1800" kern="1200" dirty="0">
                <a:ea typeface="+mn-ea"/>
                <a:cs typeface="Arial" panose="020B0604020202020204" pitchFamily="34" charset="0"/>
              </a:rPr>
              <a:t>verotuksessa huomioon otettavat </a:t>
            </a:r>
            <a:r>
              <a:rPr lang="fi-FI" altLang="fi-FI" sz="1800" kern="1200" dirty="0" smtClean="0">
                <a:ea typeface="+mn-ea"/>
                <a:cs typeface="Arial" panose="020B0604020202020204" pitchFamily="34" charset="0"/>
              </a:rPr>
              <a:t>9 000 euron kulut, joita ei ole katettu kuluapurahalla,  </a:t>
            </a:r>
            <a:r>
              <a:rPr lang="fi-FI" altLang="fi-FI" sz="1800" kern="1200" dirty="0">
                <a:ea typeface="+mn-ea"/>
                <a:cs typeface="Arial" panose="020B0604020202020204" pitchFamily="34" charset="0"/>
              </a:rPr>
              <a:t>puolestaan koostuvat seuraavista kuvataiteen harjoittajalle tyypillisistä </a:t>
            </a:r>
            <a:r>
              <a:rPr lang="fi-FI" altLang="fi-FI" sz="1800" kern="1200" dirty="0" smtClean="0">
                <a:ea typeface="+mn-ea"/>
                <a:cs typeface="Arial" panose="020B0604020202020204" pitchFamily="34" charset="0"/>
              </a:rPr>
              <a:t>kulueristä:</a:t>
            </a:r>
          </a:p>
          <a:p>
            <a:pPr lvl="1">
              <a:lnSpc>
                <a:spcPct val="75000"/>
              </a:lnSpc>
              <a:buFontTx/>
              <a:buNone/>
              <a:defRPr/>
            </a:pPr>
            <a:endParaRPr lang="fi-FI" altLang="fi-FI" sz="1800" kern="1200" dirty="0">
              <a:ea typeface="+mn-ea"/>
              <a:cs typeface="Arial" panose="020B0604020202020204" pitchFamily="34" charset="0"/>
            </a:endParaRPr>
          </a:p>
          <a:p>
            <a:pPr lvl="1">
              <a:lnSpc>
                <a:spcPct val="75000"/>
              </a:lnSpc>
              <a:buFontTx/>
              <a:buNone/>
              <a:defRPr/>
            </a:pPr>
            <a:endParaRPr lang="fi-FI" altLang="fi-FI" sz="1400" dirty="0">
              <a:cs typeface="Times New Roman" pitchFamily="18" charset="0"/>
            </a:endParaRPr>
          </a:p>
          <a:p>
            <a:pPr lvl="1">
              <a:lnSpc>
                <a:spcPct val="75000"/>
              </a:lnSpc>
              <a:buFont typeface="Wingdings" panose="05000000000000000000" pitchFamily="2" charset="2"/>
              <a:buChar char="§"/>
              <a:defRPr/>
            </a:pPr>
            <a:r>
              <a:rPr lang="fi-FI" altLang="fi-FI" sz="1600" dirty="0" smtClean="0">
                <a:cs typeface="Times New Roman" pitchFamily="18" charset="0"/>
              </a:rPr>
              <a:t>materiaalikulut</a:t>
            </a:r>
          </a:p>
          <a:p>
            <a:pPr lvl="1">
              <a:lnSpc>
                <a:spcPct val="75000"/>
              </a:lnSpc>
              <a:buFont typeface="Wingdings" panose="05000000000000000000" pitchFamily="2" charset="2"/>
              <a:buChar char="§"/>
              <a:defRPr/>
            </a:pPr>
            <a:r>
              <a:rPr lang="fi-FI" altLang="fi-FI" sz="1600" dirty="0" smtClean="0">
                <a:cs typeface="Times New Roman" pitchFamily="18" charset="0"/>
              </a:rPr>
              <a:t>erillisen ateljeen kulut</a:t>
            </a:r>
          </a:p>
          <a:p>
            <a:pPr lvl="1">
              <a:lnSpc>
                <a:spcPct val="75000"/>
              </a:lnSpc>
              <a:buFont typeface="Wingdings" panose="05000000000000000000" pitchFamily="2" charset="2"/>
              <a:buChar char="§"/>
              <a:defRPr/>
            </a:pPr>
            <a:r>
              <a:rPr lang="fi-FI" altLang="fi-FI" sz="1600" dirty="0" smtClean="0">
                <a:cs typeface="Times New Roman" pitchFamily="18" charset="0"/>
              </a:rPr>
              <a:t>tietokone – ja puhelinkulut, </a:t>
            </a:r>
          </a:p>
          <a:p>
            <a:pPr lvl="1">
              <a:lnSpc>
                <a:spcPct val="75000"/>
              </a:lnSpc>
              <a:buFont typeface="Wingdings" panose="05000000000000000000" pitchFamily="2" charset="2"/>
              <a:buChar char="§"/>
              <a:defRPr/>
            </a:pPr>
            <a:r>
              <a:rPr lang="fi-FI" altLang="fi-FI" sz="1600" dirty="0" smtClean="0">
                <a:cs typeface="Times New Roman" pitchFamily="18" charset="0"/>
              </a:rPr>
              <a:t>taidejärjestöjen jäsenmaksut, joita ei ole jo vähennetty veroilmoituksella</a:t>
            </a:r>
          </a:p>
          <a:p>
            <a:pPr lvl="1">
              <a:lnSpc>
                <a:spcPct val="75000"/>
              </a:lnSpc>
              <a:buFont typeface="Wingdings" panose="05000000000000000000" pitchFamily="2" charset="2"/>
              <a:buChar char="§"/>
              <a:defRPr/>
            </a:pPr>
            <a:r>
              <a:rPr lang="fi-FI" altLang="fi-FI" sz="1600" dirty="0" smtClean="0">
                <a:cs typeface="Times New Roman" pitchFamily="18" charset="0"/>
              </a:rPr>
              <a:t>erillinen </a:t>
            </a:r>
            <a:r>
              <a:rPr lang="fi-FI" altLang="fi-FI" sz="1600" dirty="0">
                <a:cs typeface="Times New Roman" pitchFamily="18" charset="0"/>
              </a:rPr>
              <a:t>ammatinharjoittajan vakuutus työvälineitä tai taideteoksia varten </a:t>
            </a:r>
            <a:endParaRPr lang="fi-FI" altLang="fi-FI" sz="1600" dirty="0" smtClean="0">
              <a:cs typeface="Times New Roman" pitchFamily="18" charset="0"/>
            </a:endParaRPr>
          </a:p>
          <a:p>
            <a:pPr lvl="1">
              <a:lnSpc>
                <a:spcPct val="75000"/>
              </a:lnSpc>
              <a:buFont typeface="Wingdings" panose="05000000000000000000" pitchFamily="2" charset="2"/>
              <a:buChar char="§"/>
              <a:defRPr/>
            </a:pPr>
            <a:r>
              <a:rPr lang="fi-FI" altLang="fi-FI" sz="1600" dirty="0" smtClean="0">
                <a:cs typeface="Times New Roman" pitchFamily="18" charset="0"/>
              </a:rPr>
              <a:t>taiteen harjoittamisesta aiheutuneet matkustamiskulut tilapäisiin kohteisiin, kuten omaan näyttelyyn </a:t>
            </a:r>
            <a:r>
              <a:rPr lang="fi-FI" altLang="fi-FI" sz="1600" dirty="0">
                <a:cs typeface="Times New Roman" pitchFamily="18" charset="0"/>
              </a:rPr>
              <a:t>liittyvät </a:t>
            </a:r>
            <a:r>
              <a:rPr lang="fi-FI" altLang="fi-FI" sz="1600" dirty="0" smtClean="0">
                <a:cs typeface="Times New Roman" pitchFamily="18" charset="0"/>
              </a:rPr>
              <a:t>matkat</a:t>
            </a:r>
            <a:endParaRPr lang="fi-FI" altLang="fi-FI" sz="1600" dirty="0">
              <a:cs typeface="Times New Roman" pitchFamily="18" charset="0"/>
            </a:endParaRPr>
          </a:p>
          <a:p>
            <a:pPr marL="457200" lvl="1" indent="0">
              <a:lnSpc>
                <a:spcPct val="75000"/>
              </a:lnSpc>
              <a:buFontTx/>
              <a:buNone/>
              <a:defRPr/>
            </a:pPr>
            <a:endParaRPr lang="fi-FI" altLang="fi-FI" sz="1400" dirty="0" smtClean="0">
              <a:cs typeface="Times New Roman" pitchFamily="18" charset="0"/>
            </a:endParaRPr>
          </a:p>
          <a:p>
            <a:pPr marL="457200" lvl="1" indent="0">
              <a:lnSpc>
                <a:spcPct val="75000"/>
              </a:lnSpc>
              <a:buFontTx/>
              <a:buNone/>
              <a:defRPr/>
            </a:pPr>
            <a:endParaRPr lang="fi-FI" altLang="fi-FI" sz="1400" dirty="0" smtClean="0">
              <a:solidFill>
                <a:srgbClr val="215134"/>
              </a:solidFill>
              <a:cs typeface="Times New Roman" pitchFamily="18" charset="0"/>
            </a:endParaRPr>
          </a:p>
          <a:p>
            <a:pPr lvl="1">
              <a:lnSpc>
                <a:spcPct val="75000"/>
              </a:lnSpc>
              <a:buFontTx/>
              <a:buNone/>
              <a:defRPr/>
            </a:pPr>
            <a:endParaRPr lang="fi-FI" altLang="fi-FI" sz="1400" dirty="0">
              <a:solidFill>
                <a:srgbClr val="215134"/>
              </a:solidFill>
              <a:cs typeface="Times New Roman" pitchFamily="18" charset="0"/>
            </a:endParaRPr>
          </a:p>
          <a:p>
            <a:pPr marL="0" indent="0">
              <a:buFontTx/>
              <a:buNone/>
              <a:defRPr/>
            </a:pPr>
            <a:endParaRPr lang="fi-FI" sz="2400" b="0" dirty="0"/>
          </a:p>
        </p:txBody>
      </p:sp>
      <p:sp>
        <p:nvSpPr>
          <p:cNvPr id="23555"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0B5D83D1-1739-4505-9DF5-5BD6E986F8AC}" type="slidenum">
              <a:rPr lang="fi-FI" altLang="fi-FI" sz="1400" b="0" smtClean="0"/>
              <a:pPr algn="r" eaLnBrk="1" hangingPunct="1">
                <a:spcBef>
                  <a:spcPct val="0"/>
                </a:spcBef>
                <a:buClrTx/>
                <a:buFontTx/>
                <a:buNone/>
              </a:pPr>
              <a:t>21</a:t>
            </a:fld>
            <a:endParaRPr lang="fi-FI" altLang="fi-FI" sz="14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tsikko 1"/>
          <p:cNvSpPr>
            <a:spLocks noGrp="1"/>
          </p:cNvSpPr>
          <p:nvPr>
            <p:ph type="title"/>
          </p:nvPr>
        </p:nvSpPr>
        <p:spPr>
          <a:xfrm>
            <a:off x="323850" y="333375"/>
            <a:ext cx="8569325" cy="1106488"/>
          </a:xfrm>
        </p:spPr>
        <p:txBody>
          <a:bodyPr/>
          <a:lstStyle/>
          <a:p>
            <a:r>
              <a:rPr lang="fi-FI" altLang="fi-FI" sz="2400" smtClean="0"/>
              <a:t>  Apurahoihin perustuvat Myel-vakuutusmaksut </a:t>
            </a:r>
            <a:endParaRPr lang="fi-FI" altLang="fi-FI" sz="2400" smtClean="0">
              <a:solidFill>
                <a:srgbClr val="FF0000"/>
              </a:solidFill>
            </a:endParaRPr>
          </a:p>
        </p:txBody>
      </p:sp>
      <p:sp>
        <p:nvSpPr>
          <p:cNvPr id="3" name="Sisällön paikkamerkki 2"/>
          <p:cNvSpPr>
            <a:spLocks noGrp="1"/>
          </p:cNvSpPr>
          <p:nvPr>
            <p:ph idx="1"/>
          </p:nvPr>
        </p:nvSpPr>
        <p:spPr>
          <a:xfrm>
            <a:off x="611188" y="1557338"/>
            <a:ext cx="8228012" cy="4822825"/>
          </a:xfrm>
        </p:spPr>
        <p:txBody>
          <a:bodyPr/>
          <a:lstStyle/>
          <a:p>
            <a:pPr>
              <a:buFont typeface="Wingdings" panose="05000000000000000000" pitchFamily="2" charset="2"/>
              <a:buChar char="§"/>
              <a:defRPr/>
            </a:pPr>
            <a:r>
              <a:rPr lang="fi-FI" altLang="fi-FI" sz="1600" dirty="0" err="1" smtClean="0"/>
              <a:t>Myel-vakuutusmaksut</a:t>
            </a:r>
            <a:r>
              <a:rPr lang="fi-FI" altLang="fi-FI" sz="1600" b="0" dirty="0" smtClean="0"/>
              <a:t> eivät ole tulonhankkimiskuluja, vaan ne vähennetään erillisenä vähennyksenä puhtaasta ansiotulosta</a:t>
            </a:r>
          </a:p>
          <a:p>
            <a:pPr>
              <a:defRPr/>
            </a:pPr>
            <a:endParaRPr lang="fi-FI" altLang="fi-FI" sz="1600" b="0" dirty="0" smtClean="0"/>
          </a:p>
          <a:p>
            <a:pPr>
              <a:buFont typeface="Wingdings" panose="05000000000000000000" pitchFamily="2" charset="2"/>
              <a:buChar char="§"/>
              <a:defRPr/>
            </a:pPr>
            <a:r>
              <a:rPr lang="fi-FI" altLang="fi-FI" sz="1600" b="0" dirty="0"/>
              <a:t>I</a:t>
            </a:r>
            <a:r>
              <a:rPr lang="fi-FI" altLang="fi-FI" sz="1600" b="0" dirty="0" smtClean="0"/>
              <a:t>lmoita Myel-maksut sähköisen veroilmoituksen / esitäytetyn veroilmoituksen  kohdassa ”Pakolliset eläke- ja työttömyysvakuutusmaksut” </a:t>
            </a:r>
          </a:p>
          <a:p>
            <a:pPr marL="0" indent="0">
              <a:buFontTx/>
              <a:buNone/>
              <a:defRPr/>
            </a:pPr>
            <a:endParaRPr lang="fi-FI" altLang="fi-FI" sz="1600" b="0" dirty="0" smtClean="0"/>
          </a:p>
          <a:p>
            <a:pPr>
              <a:buFont typeface="Wingdings" panose="05000000000000000000" pitchFamily="2" charset="2"/>
              <a:buChar char="§"/>
              <a:defRPr/>
            </a:pPr>
            <a:r>
              <a:rPr lang="fi-FI" sz="1600" b="0" dirty="0" smtClean="0"/>
              <a:t>Myel-vakuutusmaksu vähennetään sen vuoden verotuksessa jona se on maksettu riippumatta siitä, minkä vuoden tuloksi apuraha, johon vakuutusmaksu perustuu, luetaan</a:t>
            </a:r>
          </a:p>
          <a:p>
            <a:pPr>
              <a:defRPr/>
            </a:pPr>
            <a:endParaRPr lang="fi-FI" sz="1600" b="0" dirty="0" smtClean="0"/>
          </a:p>
          <a:p>
            <a:pPr>
              <a:buFont typeface="Wingdings" panose="05000000000000000000" pitchFamily="2" charset="2"/>
              <a:buChar char="§"/>
              <a:defRPr/>
            </a:pPr>
            <a:r>
              <a:rPr lang="fi-FI" sz="1600" b="0" dirty="0" smtClean="0"/>
              <a:t>Maksuvuonna vähentämättä jääneestä maksusta ei vahvisteta tappiota seuraaville vuosille </a:t>
            </a:r>
            <a:endParaRPr lang="fi-FI" sz="1600" b="0" dirty="0"/>
          </a:p>
        </p:txBody>
      </p:sp>
      <p:sp>
        <p:nvSpPr>
          <p:cNvPr id="24580"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3E9E01B1-C469-489E-BAB7-3418AC87B45C}" type="slidenum">
              <a:rPr lang="fi-FI" altLang="fi-FI" sz="1400" b="0" smtClean="0"/>
              <a:pPr algn="r" eaLnBrk="1" hangingPunct="1">
                <a:spcBef>
                  <a:spcPct val="0"/>
                </a:spcBef>
                <a:buClrTx/>
                <a:buFontTx/>
                <a:buNone/>
              </a:pPr>
              <a:t>22</a:t>
            </a:fld>
            <a:endParaRPr lang="fi-FI" altLang="fi-FI" sz="14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8A276C84-21B9-4464-AC42-415DDE199484}" type="slidenum">
              <a:rPr lang="fi-FI" altLang="fi-FI" sz="1400" b="0" smtClean="0"/>
              <a:pPr algn="r" eaLnBrk="1" hangingPunct="1">
                <a:spcBef>
                  <a:spcPct val="0"/>
                </a:spcBef>
                <a:buClrTx/>
                <a:buFontTx/>
                <a:buNone/>
              </a:pPr>
              <a:t>23</a:t>
            </a:fld>
            <a:endParaRPr lang="fi-FI" altLang="fi-FI" sz="1400" b="0" smtClean="0"/>
          </a:p>
        </p:txBody>
      </p:sp>
      <p:sp>
        <p:nvSpPr>
          <p:cNvPr id="25603" name="Text Box 2"/>
          <p:cNvSpPr txBox="1">
            <a:spLocks noChangeArrowheads="1"/>
          </p:cNvSpPr>
          <p:nvPr/>
        </p:nvSpPr>
        <p:spPr bwMode="auto">
          <a:xfrm>
            <a:off x="900113" y="1255713"/>
            <a:ext cx="1809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ctr" eaLnBrk="1" hangingPunct="1">
              <a:spcBef>
                <a:spcPct val="0"/>
              </a:spcBef>
              <a:buClrTx/>
              <a:buFontTx/>
              <a:buNone/>
            </a:pPr>
            <a:endParaRPr lang="fi-FI" altLang="fi-FI" sz="1800"/>
          </a:p>
        </p:txBody>
      </p:sp>
      <p:sp>
        <p:nvSpPr>
          <p:cNvPr id="8196" name="Text Box 3"/>
          <p:cNvSpPr txBox="1">
            <a:spLocks noChangeArrowheads="1"/>
          </p:cNvSpPr>
          <p:nvPr/>
        </p:nvSpPr>
        <p:spPr bwMode="auto">
          <a:xfrm>
            <a:off x="252413" y="469900"/>
            <a:ext cx="8639175"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eaLnBrk="1" hangingPunct="1">
              <a:spcBef>
                <a:spcPct val="0"/>
              </a:spcBef>
              <a:buClrTx/>
              <a:buFontTx/>
              <a:buNone/>
              <a:defRPr/>
            </a:pPr>
            <a:r>
              <a:rPr lang="fi-FI" altLang="fi-FI" sz="2400" dirty="0" smtClean="0"/>
              <a:t>     Näin ilmoitat apurahat verotuksessa</a:t>
            </a:r>
            <a:endParaRPr lang="fi-FI" altLang="fi-FI" sz="1600" b="0" dirty="0" smtClean="0"/>
          </a:p>
          <a:p>
            <a:pPr lvl="1" eaLnBrk="1" hangingPunct="1">
              <a:spcBef>
                <a:spcPct val="0"/>
              </a:spcBef>
              <a:buClrTx/>
              <a:buFontTx/>
              <a:buNone/>
              <a:defRPr/>
            </a:pPr>
            <a:endParaRPr lang="fi-FI" altLang="fi-FI" sz="2000" b="1" dirty="0">
              <a:solidFill>
                <a:srgbClr val="FF0000"/>
              </a:solidFill>
            </a:endParaRPr>
          </a:p>
          <a:p>
            <a:pPr marL="742950" lvl="2" indent="-342900">
              <a:buFont typeface="Wingdings" panose="05000000000000000000" pitchFamily="2" charset="2"/>
              <a:buChar char="§"/>
              <a:defRPr/>
            </a:pPr>
            <a:r>
              <a:rPr lang="fi-FI" altLang="fi-FI" sz="1600" dirty="0">
                <a:latin typeface="+mn-lt"/>
              </a:rPr>
              <a:t>Ilmoita saamasi apuraha verkossa </a:t>
            </a:r>
            <a:r>
              <a:rPr lang="fi-FI" altLang="fi-FI" sz="1600" dirty="0" err="1" smtClean="0">
                <a:latin typeface="+mn-lt"/>
                <a:hlinkClick r:id="rId3"/>
              </a:rPr>
              <a:t>vero.fi/veroilmoitus</a:t>
            </a:r>
            <a:r>
              <a:rPr lang="fi-FI" altLang="fi-FI" sz="1600" dirty="0">
                <a:latin typeface="+mn-lt"/>
              </a:rPr>
              <a:t>. Palvelu on auki </a:t>
            </a:r>
            <a:r>
              <a:rPr lang="fi-FI" altLang="fi-FI" sz="1600" dirty="0" smtClean="0">
                <a:latin typeface="+mn-lt"/>
              </a:rPr>
              <a:t>keväällä veroilmoituksen jättöaikaan. </a:t>
            </a:r>
            <a:r>
              <a:rPr lang="fi-FI" altLang="fi-FI" sz="1600" dirty="0">
                <a:latin typeface="+mn-lt"/>
              </a:rPr>
              <a:t>Apurahan ilmoitat kohdassa </a:t>
            </a:r>
            <a:r>
              <a:rPr lang="fi-FI" altLang="fi-FI" sz="1600" dirty="0" smtClean="0">
                <a:latin typeface="+mn-lt"/>
              </a:rPr>
              <a:t>Muut </a:t>
            </a:r>
            <a:r>
              <a:rPr lang="fi-FI" altLang="fi-FI" sz="1600" dirty="0">
                <a:latin typeface="+mn-lt"/>
              </a:rPr>
              <a:t>ansiotulot.</a:t>
            </a:r>
          </a:p>
          <a:p>
            <a:pPr lvl="1">
              <a:buFont typeface="Wingdings" panose="05000000000000000000" pitchFamily="2" charset="2"/>
              <a:buChar char="§"/>
              <a:defRPr/>
            </a:pPr>
            <a:endParaRPr lang="fi-FI" altLang="fi-FI" sz="1400" dirty="0">
              <a:latin typeface="+mn-lt"/>
              <a:cs typeface="Times New Roman" pitchFamily="18" charset="0"/>
            </a:endParaRPr>
          </a:p>
        </p:txBody>
      </p:sp>
      <p:pic>
        <p:nvPicPr>
          <p:cNvPr id="2560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3487" y="2204862"/>
            <a:ext cx="6677025" cy="4564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Otsikko 1"/>
          <p:cNvSpPr>
            <a:spLocks noGrp="1"/>
          </p:cNvSpPr>
          <p:nvPr>
            <p:ph type="title"/>
          </p:nvPr>
        </p:nvSpPr>
        <p:spPr/>
        <p:txBody>
          <a:bodyPr/>
          <a:lstStyle/>
          <a:p>
            <a:r>
              <a:rPr lang="fi-FI" altLang="fi-FI" smtClean="0"/>
              <a:t>Näin ilmoitat apurahan verotuksessa</a:t>
            </a:r>
          </a:p>
        </p:txBody>
      </p:sp>
      <p:sp>
        <p:nvSpPr>
          <p:cNvPr id="26627" name="Sisällön paikkamerkki 2"/>
          <p:cNvSpPr>
            <a:spLocks noGrp="1"/>
          </p:cNvSpPr>
          <p:nvPr>
            <p:ph idx="1"/>
          </p:nvPr>
        </p:nvSpPr>
        <p:spPr>
          <a:xfrm>
            <a:off x="683568" y="1447800"/>
            <a:ext cx="8155632" cy="4572000"/>
          </a:xfrm>
        </p:spPr>
        <p:txBody>
          <a:bodyPr/>
          <a:lstStyle/>
          <a:p>
            <a:pPr>
              <a:buFont typeface="Wingdings" pitchFamily="2" charset="2"/>
              <a:buChar char="§"/>
            </a:pPr>
            <a:r>
              <a:rPr lang="fi-FI" altLang="fi-FI" sz="1600" b="0" dirty="0" smtClean="0"/>
              <a:t>Jos olet saanut apurahaa taiteellista toimintaa varten, ilmoita tulot ja kulut kohdassa ”Lisää taiteilijan tai freelancerin tulot ja kulut”</a:t>
            </a:r>
          </a:p>
          <a:p>
            <a:endParaRPr lang="fi-FI" altLang="fi-FI" dirty="0" smtClean="0"/>
          </a:p>
        </p:txBody>
      </p:sp>
      <p:sp>
        <p:nvSpPr>
          <p:cNvPr id="26628"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CFFFB5F7-4E8C-4988-8084-FA799AFF977F}" type="slidenum">
              <a:rPr lang="fi-FI" altLang="fi-FI" sz="1400" b="0" smtClean="0"/>
              <a:pPr algn="r" eaLnBrk="1" hangingPunct="1">
                <a:spcBef>
                  <a:spcPct val="0"/>
                </a:spcBef>
                <a:buClrTx/>
                <a:buFontTx/>
                <a:buNone/>
              </a:pPr>
              <a:t>24</a:t>
            </a:fld>
            <a:endParaRPr lang="fi-FI" altLang="fi-FI" sz="1400" b="0" smtClean="0"/>
          </a:p>
        </p:txBody>
      </p:sp>
      <p:pic>
        <p:nvPicPr>
          <p:cNvPr id="2662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2527300"/>
            <a:ext cx="5616575" cy="3481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Otsikko 1"/>
          <p:cNvSpPr>
            <a:spLocks noGrp="1"/>
          </p:cNvSpPr>
          <p:nvPr>
            <p:ph type="title"/>
          </p:nvPr>
        </p:nvSpPr>
        <p:spPr/>
        <p:txBody>
          <a:bodyPr/>
          <a:lstStyle/>
          <a:p>
            <a:r>
              <a:rPr lang="fi-FI" altLang="fi-FI" smtClean="0"/>
              <a:t>Näin ilmoitat apurahan verotuksessa</a:t>
            </a:r>
          </a:p>
        </p:txBody>
      </p:sp>
      <p:sp>
        <p:nvSpPr>
          <p:cNvPr id="27651"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8521F39B-4291-4357-8698-D775132FDE63}" type="slidenum">
              <a:rPr lang="fi-FI" altLang="fi-FI" sz="1400" b="0" smtClean="0"/>
              <a:pPr algn="r" eaLnBrk="1" hangingPunct="1">
                <a:spcBef>
                  <a:spcPct val="0"/>
                </a:spcBef>
                <a:buClrTx/>
                <a:buFontTx/>
                <a:buNone/>
              </a:pPr>
              <a:t>25</a:t>
            </a:fld>
            <a:endParaRPr lang="fi-FI" altLang="fi-FI" sz="1400" b="0" smtClean="0"/>
          </a:p>
        </p:txBody>
      </p:sp>
      <p:sp>
        <p:nvSpPr>
          <p:cNvPr id="27652" name="Sisällön paikkamerkki 4"/>
          <p:cNvSpPr>
            <a:spLocks noGrp="1"/>
          </p:cNvSpPr>
          <p:nvPr>
            <p:ph idx="1"/>
          </p:nvPr>
        </p:nvSpPr>
        <p:spPr>
          <a:xfrm>
            <a:off x="539750" y="1196975"/>
            <a:ext cx="7620000" cy="4572000"/>
          </a:xfrm>
        </p:spPr>
        <p:txBody>
          <a:bodyPr/>
          <a:lstStyle/>
          <a:p>
            <a:pPr>
              <a:buFont typeface="Wingdings" pitchFamily="2" charset="2"/>
              <a:buChar char="§"/>
            </a:pPr>
            <a:r>
              <a:rPr lang="fi-FI" altLang="fi-FI" sz="1600" b="0" smtClean="0"/>
              <a:t>Jos käytät ilmoittamiseen paperilomaketta, ilmoita apuraha kohdassa 1.4 ”muut ansiotulot” </a:t>
            </a:r>
          </a:p>
          <a:p>
            <a:endParaRPr lang="fi-FI" altLang="fi-FI" smtClean="0"/>
          </a:p>
        </p:txBody>
      </p:sp>
      <p:pic>
        <p:nvPicPr>
          <p:cNvPr id="2765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2046288"/>
            <a:ext cx="5264150" cy="4046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Otsikko 1"/>
          <p:cNvSpPr>
            <a:spLocks noGrp="1"/>
          </p:cNvSpPr>
          <p:nvPr>
            <p:ph type="title"/>
          </p:nvPr>
        </p:nvSpPr>
        <p:spPr/>
        <p:txBody>
          <a:bodyPr/>
          <a:lstStyle/>
          <a:p>
            <a:r>
              <a:rPr lang="fi-FI" altLang="fi-FI" smtClean="0"/>
              <a:t>Apurahan ilmoittaminen</a:t>
            </a:r>
          </a:p>
        </p:txBody>
      </p:sp>
      <p:sp>
        <p:nvSpPr>
          <p:cNvPr id="28675" name="Dian numeron paikkamerkki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22138D0B-6976-4C18-9731-0EE795B3047A}" type="slidenum">
              <a:rPr lang="fi-FI" altLang="fi-FI" smtClean="0"/>
              <a:pPr eaLnBrk="1" hangingPunct="1"/>
              <a:t>26</a:t>
            </a:fld>
            <a:endParaRPr lang="fi-FI" altLang="fi-FI" smtClean="0"/>
          </a:p>
        </p:txBody>
      </p:sp>
      <p:sp>
        <p:nvSpPr>
          <p:cNvPr id="4" name="Suorakulmio 3"/>
          <p:cNvSpPr/>
          <p:nvPr/>
        </p:nvSpPr>
        <p:spPr>
          <a:xfrm>
            <a:off x="463550" y="1196975"/>
            <a:ext cx="6391275" cy="584200"/>
          </a:xfrm>
          <a:prstGeom prst="rect">
            <a:avLst/>
          </a:prstGeom>
        </p:spPr>
        <p:txBody>
          <a:bodyPr>
            <a:spAutoFit/>
          </a:bodyPr>
          <a:lstStyle/>
          <a:p>
            <a:pPr marL="342900" indent="-342900" algn="l" eaLnBrk="0" hangingPunct="0">
              <a:spcBef>
                <a:spcPct val="20000"/>
              </a:spcBef>
              <a:buClr>
                <a:srgbClr val="D58B00"/>
              </a:buClr>
              <a:buFont typeface="Wingdings" panose="05000000000000000000" pitchFamily="2" charset="2"/>
              <a:buChar char="§"/>
              <a:defRPr/>
            </a:pPr>
            <a:r>
              <a:rPr lang="fi-FI" altLang="fi-FI" sz="1600" dirty="0">
                <a:latin typeface="+mn-lt"/>
              </a:rPr>
              <a:t>Jos olet saanut apurahaa taiteellista toimintaa varten, ilmoita tulot ja kulut lomakkeella 15</a:t>
            </a:r>
          </a:p>
        </p:txBody>
      </p:sp>
      <p:pic>
        <p:nvPicPr>
          <p:cNvPr id="2867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863" y="1863725"/>
            <a:ext cx="6669087" cy="4141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Otsikko 1"/>
          <p:cNvSpPr>
            <a:spLocks noGrp="1"/>
          </p:cNvSpPr>
          <p:nvPr>
            <p:ph type="title"/>
          </p:nvPr>
        </p:nvSpPr>
        <p:spPr>
          <a:xfrm>
            <a:off x="250825" y="-1588"/>
            <a:ext cx="8296275" cy="1177926"/>
          </a:xfrm>
        </p:spPr>
        <p:txBody>
          <a:bodyPr/>
          <a:lstStyle/>
          <a:p>
            <a:r>
              <a:rPr lang="fi-FI" altLang="fi-FI" sz="2000" smtClean="0"/>
              <a:t>Apurahasta menevän veron maksaminen  </a:t>
            </a:r>
            <a:r>
              <a:rPr lang="fi-FI" altLang="fi-FI" sz="2000" smtClean="0">
                <a:solidFill>
                  <a:srgbClr val="D58B00"/>
                </a:solidFill>
              </a:rPr>
              <a:t/>
            </a:r>
            <a:br>
              <a:rPr lang="fi-FI" altLang="fi-FI" sz="2000" smtClean="0">
                <a:solidFill>
                  <a:srgbClr val="D58B00"/>
                </a:solidFill>
              </a:rPr>
            </a:br>
            <a:endParaRPr lang="fi-FI" altLang="fi-FI" sz="1800" b="0" smtClean="0">
              <a:solidFill>
                <a:srgbClr val="FF0000"/>
              </a:solidFill>
            </a:endParaRPr>
          </a:p>
        </p:txBody>
      </p:sp>
      <p:sp>
        <p:nvSpPr>
          <p:cNvPr id="29699" name="Sisällön paikkamerkki 2"/>
          <p:cNvSpPr>
            <a:spLocks noGrp="1"/>
          </p:cNvSpPr>
          <p:nvPr>
            <p:ph idx="1"/>
          </p:nvPr>
        </p:nvSpPr>
        <p:spPr>
          <a:xfrm>
            <a:off x="468313" y="836613"/>
            <a:ext cx="8370887" cy="5256212"/>
          </a:xfrm>
        </p:spPr>
        <p:txBody>
          <a:bodyPr/>
          <a:lstStyle/>
          <a:p>
            <a:pPr>
              <a:buFontTx/>
              <a:buAutoNum type="arabicPeriod"/>
            </a:pPr>
            <a:r>
              <a:rPr lang="fi-FI" altLang="fi-FI" sz="1600" dirty="0" smtClean="0"/>
              <a:t>Ennakkoverona</a:t>
            </a:r>
          </a:p>
          <a:p>
            <a:pPr>
              <a:buFontTx/>
              <a:buAutoNum type="arabicPeriod"/>
            </a:pPr>
            <a:endParaRPr lang="fi-FI" altLang="fi-FI" sz="1600" dirty="0" smtClean="0"/>
          </a:p>
          <a:p>
            <a:pPr marL="457200" lvl="1" indent="0">
              <a:buFontTx/>
              <a:buNone/>
            </a:pPr>
            <a:r>
              <a:rPr lang="fi-FI" altLang="fi-FI" sz="1400" dirty="0" smtClean="0"/>
              <a:t>Voit hakea veroalaiselle apurahalle ennakkoveron. Saat tilisiirtolomakkeet maksuja varten.</a:t>
            </a:r>
          </a:p>
          <a:p>
            <a:pPr marL="457200" lvl="1" indent="0">
              <a:buFontTx/>
              <a:buAutoNum type="arabicPeriod"/>
            </a:pPr>
            <a:endParaRPr lang="fi-FI" altLang="fi-FI" sz="1400" dirty="0" smtClean="0"/>
          </a:p>
          <a:p>
            <a:pPr>
              <a:buFontTx/>
              <a:buAutoNum type="arabicPeriod"/>
            </a:pPr>
            <a:r>
              <a:rPr lang="fi-FI" altLang="fi-FI" sz="1600" dirty="0" smtClean="0"/>
              <a:t>Palkkatulosta tai muusta ansiotulosta tehtävänä ennakonpidätyksenä </a:t>
            </a:r>
          </a:p>
          <a:p>
            <a:pPr>
              <a:buFontTx/>
              <a:buAutoNum type="arabicPeriod"/>
            </a:pPr>
            <a:endParaRPr lang="fi-FI" altLang="fi-FI" sz="1600" dirty="0" smtClean="0"/>
          </a:p>
          <a:p>
            <a:pPr marL="457200" lvl="1" indent="0">
              <a:buFontTx/>
              <a:buNone/>
            </a:pPr>
            <a:r>
              <a:rPr lang="fi-FI" altLang="fi-FI" sz="1400" dirty="0" smtClean="0"/>
              <a:t>Jos sinulla on muita ennakonpidätyksenalaisia tuloja, voit hakea uuden verokortin, jossa otetaan huomioon  apurahojen veronalainen osa  tulona ja </a:t>
            </a:r>
            <a:r>
              <a:rPr lang="fi-FI" altLang="fi-FI" sz="1400" dirty="0" err="1" smtClean="0"/>
              <a:t>Myel-maksut</a:t>
            </a:r>
            <a:r>
              <a:rPr lang="fi-FI" altLang="fi-FI" sz="1400" dirty="0" smtClean="0"/>
              <a:t> vähennyksenä.</a:t>
            </a:r>
          </a:p>
          <a:p>
            <a:pPr marL="457200" lvl="1" indent="0">
              <a:buFontTx/>
              <a:buAutoNum type="arabicPeriod"/>
            </a:pPr>
            <a:endParaRPr lang="fi-FI" altLang="fi-FI" sz="1400" dirty="0" smtClean="0"/>
          </a:p>
          <a:p>
            <a:pPr>
              <a:buFontTx/>
              <a:buAutoNum type="arabicPeriod"/>
            </a:pPr>
            <a:r>
              <a:rPr lang="fi-FI" altLang="fi-FI" sz="1600" dirty="0" smtClean="0"/>
              <a:t>Ennakon täydennysmaksuna</a:t>
            </a:r>
          </a:p>
          <a:p>
            <a:pPr>
              <a:buFontTx/>
              <a:buAutoNum type="arabicPeriod"/>
            </a:pPr>
            <a:endParaRPr lang="fi-FI" altLang="fi-FI" sz="1600" dirty="0" smtClean="0"/>
          </a:p>
          <a:p>
            <a:pPr marL="457200" lvl="1" indent="0">
              <a:buFontTx/>
              <a:buNone/>
            </a:pPr>
            <a:r>
              <a:rPr lang="fi-FI" altLang="fi-FI" sz="1400" dirty="0" smtClean="0"/>
              <a:t>Jos ennakon määräämistä ei ole enää mahdollista hakea tai veron määrä on niin vähäinen, että ennakkoa ei määrätä, voit maksaa veron oma-aloitteisena </a:t>
            </a:r>
            <a:r>
              <a:rPr lang="fi-FI" altLang="fi-FI" sz="1400" dirty="0" smtClean="0">
                <a:hlinkClick r:id="rId3"/>
              </a:rPr>
              <a:t>ennakon täydennysmaksuna</a:t>
            </a:r>
            <a:r>
              <a:rPr lang="fi-FI" altLang="fi-FI" sz="1400" dirty="0" smtClean="0"/>
              <a:t>. Veron määrän voit arvioida käyttäen Verohallinnon </a:t>
            </a:r>
            <a:r>
              <a:rPr lang="fi-FI" altLang="fi-FI" sz="1400" dirty="0" smtClean="0">
                <a:hlinkClick r:id="rId4"/>
              </a:rPr>
              <a:t>Veroprosenttilaskuria. </a:t>
            </a:r>
            <a:endParaRPr lang="fi-FI" altLang="fi-FI" sz="1400" dirty="0" smtClean="0"/>
          </a:p>
          <a:p>
            <a:pPr marL="457200" lvl="1" indent="0">
              <a:buFontTx/>
              <a:buNone/>
            </a:pPr>
            <a:endParaRPr lang="fi-FI" altLang="fi-FI" sz="1400" dirty="0" smtClean="0"/>
          </a:p>
          <a:p>
            <a:pPr>
              <a:buFontTx/>
              <a:buAutoNum type="arabicPeriod"/>
            </a:pPr>
            <a:r>
              <a:rPr lang="fi-FI" altLang="fi-FI" sz="1600" dirty="0" smtClean="0"/>
              <a:t>Jäännösverona </a:t>
            </a:r>
          </a:p>
          <a:p>
            <a:pPr>
              <a:buFontTx/>
              <a:buAutoNum type="arabicPeriod"/>
            </a:pPr>
            <a:endParaRPr lang="fi-FI" altLang="fi-FI" sz="1600" dirty="0" smtClean="0"/>
          </a:p>
          <a:p>
            <a:pPr marL="457200" lvl="1" indent="0">
              <a:buFontTx/>
              <a:buNone/>
            </a:pPr>
            <a:r>
              <a:rPr lang="fi-FI" altLang="fi-FI" sz="1400" dirty="0" smtClean="0"/>
              <a:t>Jos et ole maksanut veroa ennakkoon, mahdollinen vero tulee sinulle maksettavaksi </a:t>
            </a:r>
            <a:r>
              <a:rPr lang="fi-FI" altLang="fi-FI" sz="1400" dirty="0" smtClean="0">
                <a:hlinkClick r:id="rId5"/>
              </a:rPr>
              <a:t>jäännösverona. </a:t>
            </a:r>
            <a:r>
              <a:rPr lang="fi-FI" altLang="fi-FI" sz="1400" dirty="0" smtClean="0"/>
              <a:t>Veron määrän näet kyseisen vuoden verotuspäätöksestäsi. </a:t>
            </a:r>
            <a:endParaRPr lang="fi-FI" altLang="fi-FI" dirty="0" smtClean="0"/>
          </a:p>
        </p:txBody>
      </p:sp>
      <p:sp>
        <p:nvSpPr>
          <p:cNvPr id="29700"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7D99BC6E-EFB8-4870-A667-AF286010381F}" type="slidenum">
              <a:rPr lang="fi-FI" altLang="fi-FI" sz="1400" b="0" smtClean="0"/>
              <a:pPr algn="r" eaLnBrk="1" hangingPunct="1">
                <a:spcBef>
                  <a:spcPct val="0"/>
                </a:spcBef>
                <a:buClrTx/>
                <a:buFontTx/>
                <a:buNone/>
              </a:pPr>
              <a:t>27</a:t>
            </a:fld>
            <a:endParaRPr lang="fi-FI" altLang="fi-FI" sz="14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Kysyttävää?</a:t>
            </a:r>
            <a:endParaRPr lang="fi-FI" dirty="0"/>
          </a:p>
        </p:txBody>
      </p:sp>
      <p:sp>
        <p:nvSpPr>
          <p:cNvPr id="3" name="Sisällön paikkamerkki 2"/>
          <p:cNvSpPr>
            <a:spLocks noGrp="1"/>
          </p:cNvSpPr>
          <p:nvPr>
            <p:ph idx="1"/>
          </p:nvPr>
        </p:nvSpPr>
        <p:spPr/>
        <p:txBody>
          <a:bodyPr/>
          <a:lstStyle/>
          <a:p>
            <a:pPr marL="0" indent="0" eaLnBrk="1" hangingPunct="1">
              <a:spcBef>
                <a:spcPct val="0"/>
              </a:spcBef>
              <a:buClrTx/>
              <a:buNone/>
            </a:pPr>
            <a:r>
              <a:rPr lang="fi-FI" altLang="fi-FI" sz="2400" dirty="0"/>
              <a:t>Lisätietoa </a:t>
            </a:r>
            <a:r>
              <a:rPr lang="fi-FI" altLang="fi-FI" sz="2400" dirty="0" smtClean="0"/>
              <a:t>löydät </a:t>
            </a:r>
            <a:r>
              <a:rPr lang="fi-FI" altLang="fi-FI" sz="2400" dirty="0" err="1" smtClean="0">
                <a:hlinkClick r:id="rId2"/>
              </a:rPr>
              <a:t>vero.fi</a:t>
            </a:r>
            <a:r>
              <a:rPr lang="fi-FI" altLang="fi-FI" sz="2400" dirty="0" err="1" smtClean="0"/>
              <a:t>:stä</a:t>
            </a:r>
            <a:endParaRPr lang="fi-FI" altLang="fi-FI" sz="2400" dirty="0" smtClean="0"/>
          </a:p>
          <a:p>
            <a:pPr marL="0" indent="0" eaLnBrk="1" hangingPunct="1">
              <a:spcBef>
                <a:spcPct val="0"/>
              </a:spcBef>
              <a:buClrTx/>
              <a:buNone/>
            </a:pPr>
            <a:endParaRPr lang="fi-FI" altLang="fi-FI" sz="2400" b="0" dirty="0"/>
          </a:p>
          <a:p>
            <a:pPr marL="457200" lvl="1" indent="0" eaLnBrk="1" hangingPunct="1">
              <a:spcBef>
                <a:spcPct val="0"/>
              </a:spcBef>
              <a:buClrTx/>
              <a:buNone/>
            </a:pPr>
            <a:r>
              <a:rPr lang="fi-FI" altLang="fi-FI" dirty="0">
                <a:hlinkClick r:id="rId3"/>
              </a:rPr>
              <a:t>Apurahojen, stipendien, tunnustuspalkintojen ja muiden palkintojen </a:t>
            </a:r>
            <a:r>
              <a:rPr lang="fi-FI" altLang="fi-FI" dirty="0" smtClean="0">
                <a:hlinkClick r:id="rId3"/>
              </a:rPr>
              <a:t>verotus</a:t>
            </a:r>
            <a:endParaRPr lang="fi-FI" altLang="fi-FI" dirty="0" smtClean="0"/>
          </a:p>
          <a:p>
            <a:pPr marL="457200" lvl="1" indent="0" eaLnBrk="1" hangingPunct="1">
              <a:spcBef>
                <a:spcPct val="0"/>
              </a:spcBef>
              <a:buClrTx/>
              <a:buNone/>
            </a:pPr>
            <a:endParaRPr lang="fi-FI" altLang="fi-FI" dirty="0" smtClean="0"/>
          </a:p>
          <a:p>
            <a:pPr marL="457200" lvl="1" indent="0" eaLnBrk="1" hangingPunct="1">
              <a:spcBef>
                <a:spcPct val="0"/>
              </a:spcBef>
              <a:buClrTx/>
              <a:buNone/>
            </a:pPr>
            <a:r>
              <a:rPr lang="fi-FI" altLang="fi-FI" dirty="0" smtClean="0">
                <a:hlinkClick r:id="rId4"/>
              </a:rPr>
              <a:t>Tulonhankkimiskulut </a:t>
            </a:r>
            <a:r>
              <a:rPr lang="fi-FI" altLang="fi-FI" dirty="0">
                <a:hlinkClick r:id="rId4"/>
              </a:rPr>
              <a:t>ansiotuloista</a:t>
            </a:r>
            <a:endParaRPr lang="fi-FI" altLang="fi-FI" dirty="0"/>
          </a:p>
          <a:p>
            <a:pPr>
              <a:buFont typeface="Wingdings" panose="05000000000000000000" pitchFamily="2" charset="2"/>
              <a:buChar char="§"/>
            </a:pPr>
            <a:endParaRPr lang="fi-FI" sz="2400" dirty="0" smtClean="0"/>
          </a:p>
          <a:p>
            <a:pPr>
              <a:buFont typeface="Wingdings" panose="05000000000000000000" pitchFamily="2" charset="2"/>
              <a:buChar char="§"/>
            </a:pPr>
            <a:r>
              <a:rPr lang="fi-FI" sz="2400" dirty="0" smtClean="0"/>
              <a:t>Lue aikaisempia kysymyksiä </a:t>
            </a:r>
            <a:r>
              <a:rPr lang="fi-FI" sz="2400" dirty="0" smtClean="0">
                <a:hlinkClick r:id="rId5"/>
              </a:rPr>
              <a:t>Vastauspankissa</a:t>
            </a:r>
            <a:r>
              <a:rPr lang="fi-FI" sz="2400" dirty="0" smtClean="0"/>
              <a:t> tai tee oma kysymys</a:t>
            </a:r>
          </a:p>
          <a:p>
            <a:pPr>
              <a:buFont typeface="Wingdings" panose="05000000000000000000" pitchFamily="2" charset="2"/>
              <a:buChar char="§"/>
            </a:pPr>
            <a:r>
              <a:rPr lang="fi-FI" sz="2400" dirty="0" smtClean="0"/>
              <a:t>Chatista saat apua verkossa ilmoittamiseen veroilmoitusaikaan keväällä</a:t>
            </a:r>
            <a:endParaRPr lang="fi-FI" sz="2400" dirty="0"/>
          </a:p>
        </p:txBody>
      </p:sp>
      <p:sp>
        <p:nvSpPr>
          <p:cNvPr id="4" name="Dian numeron paikkamerkki 3"/>
          <p:cNvSpPr>
            <a:spLocks noGrp="1"/>
          </p:cNvSpPr>
          <p:nvPr>
            <p:ph type="sldNum" sz="quarter" idx="12"/>
          </p:nvPr>
        </p:nvSpPr>
        <p:spPr/>
        <p:txBody>
          <a:bodyPr/>
          <a:lstStyle/>
          <a:p>
            <a:pPr>
              <a:defRPr/>
            </a:pPr>
            <a:fld id="{8D172654-DBFD-48F7-8495-75AC925E7995}" type="slidenum">
              <a:rPr lang="fi-FI" smtClean="0"/>
              <a:pPr>
                <a:defRPr/>
              </a:pPr>
              <a:t>28</a:t>
            </a:fld>
            <a:endParaRPr lang="fi-FI" dirty="0"/>
          </a:p>
        </p:txBody>
      </p:sp>
    </p:spTree>
    <p:extLst>
      <p:ext uri="{BB962C8B-B14F-4D97-AF65-F5344CB8AC3E}">
        <p14:creationId xmlns:p14="http://schemas.microsoft.com/office/powerpoint/2010/main" val="33381989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p:cNvSpPr>
            <a:spLocks noGrp="1"/>
          </p:cNvSpPr>
          <p:nvPr>
            <p:ph type="sldNum" sz="quarter" idx="12"/>
          </p:nvPr>
        </p:nvSpPr>
        <p:spPr/>
        <p:txBody>
          <a:bodyPr/>
          <a:lstStyle/>
          <a:p>
            <a:pPr>
              <a:defRPr/>
            </a:pPr>
            <a:fld id="{8D172654-DBFD-48F7-8495-75AC925E7995}" type="slidenum">
              <a:rPr lang="fi-FI" smtClean="0"/>
              <a:pPr>
                <a:defRPr/>
              </a:pPr>
              <a:t>29</a:t>
            </a:fld>
            <a:endParaRPr lang="fi-FI" dirty="0"/>
          </a:p>
        </p:txBody>
      </p:sp>
      <p:pic>
        <p:nvPicPr>
          <p:cNvPr id="1028"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23728" y="2348880"/>
            <a:ext cx="5472608" cy="20288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92918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EEDB9449-1908-46FC-8CAF-4BF881AF659C}" type="slidenum">
              <a:rPr lang="fi-FI" altLang="fi-FI" sz="1400" b="0" smtClean="0"/>
              <a:pPr algn="r" eaLnBrk="1" hangingPunct="1">
                <a:spcBef>
                  <a:spcPct val="0"/>
                </a:spcBef>
                <a:buClrTx/>
                <a:buFontTx/>
                <a:buNone/>
              </a:pPr>
              <a:t>3</a:t>
            </a:fld>
            <a:endParaRPr lang="fi-FI" altLang="fi-FI" sz="1400" b="0" smtClean="0"/>
          </a:p>
        </p:txBody>
      </p:sp>
      <p:sp>
        <p:nvSpPr>
          <p:cNvPr id="5123" name="Text Box 2"/>
          <p:cNvSpPr txBox="1">
            <a:spLocks noChangeArrowheads="1"/>
          </p:cNvSpPr>
          <p:nvPr/>
        </p:nvSpPr>
        <p:spPr bwMode="auto">
          <a:xfrm>
            <a:off x="0" y="0"/>
            <a:ext cx="8748713" cy="7179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lgn="l" eaLnBrk="0" hangingPunct="0">
              <a:spcBef>
                <a:spcPct val="20000"/>
              </a:spcBef>
              <a:buClr>
                <a:srgbClr val="D58B00"/>
              </a:buClr>
              <a:buChar char="•"/>
              <a:defRPr sz="2800" b="1">
                <a:solidFill>
                  <a:schemeClr val="tx1"/>
                </a:solidFill>
                <a:latin typeface="Arial" charset="0"/>
              </a:defRPr>
            </a:lvl1pPr>
            <a:lvl2pPr algn="l" eaLnBrk="0" hangingPunct="0">
              <a:spcBef>
                <a:spcPct val="20000"/>
              </a:spcBef>
              <a:buClr>
                <a:srgbClr val="D58B00"/>
              </a:buClr>
              <a:buChar char="•"/>
              <a:defRPr sz="2400">
                <a:solidFill>
                  <a:schemeClr val="tx1"/>
                </a:solidFill>
                <a:latin typeface="Arial" charset="0"/>
              </a:defRPr>
            </a:lvl2pPr>
            <a:lvl3pPr marL="971550" indent="-28575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lvl="1" eaLnBrk="1" hangingPunct="1">
              <a:spcBef>
                <a:spcPct val="0"/>
              </a:spcBef>
              <a:buClrTx/>
              <a:buFontTx/>
              <a:buNone/>
            </a:pPr>
            <a:endParaRPr lang="fi-FI" altLang="fi-FI" sz="1800" dirty="0"/>
          </a:p>
          <a:p>
            <a:pPr lvl="1" eaLnBrk="1" hangingPunct="1">
              <a:spcBef>
                <a:spcPct val="0"/>
              </a:spcBef>
              <a:buClrTx/>
              <a:buFontTx/>
              <a:buNone/>
            </a:pPr>
            <a:endParaRPr lang="fi-FI" altLang="fi-FI" sz="2000" dirty="0"/>
          </a:p>
          <a:p>
            <a:pPr lvl="1" eaLnBrk="1" hangingPunct="1">
              <a:spcBef>
                <a:spcPct val="0"/>
              </a:spcBef>
              <a:buClrTx/>
              <a:buFontTx/>
              <a:buNone/>
            </a:pPr>
            <a:r>
              <a:rPr lang="fi-FI" altLang="fi-FI" sz="2800" b="1" dirty="0"/>
              <a:t>Apurahojen verotuksessa julkisyhteisöjä ovat</a:t>
            </a:r>
          </a:p>
          <a:p>
            <a:pPr lvl="1" eaLnBrk="1" hangingPunct="1">
              <a:spcBef>
                <a:spcPct val="0"/>
              </a:spcBef>
              <a:buClrTx/>
              <a:buFontTx/>
              <a:buNone/>
            </a:pPr>
            <a:endParaRPr lang="fi-FI" altLang="fi-FI" sz="1800" b="1" dirty="0"/>
          </a:p>
          <a:p>
            <a:pPr lvl="2">
              <a:buFont typeface="Wingdings" pitchFamily="2" charset="2"/>
              <a:buChar char="§"/>
            </a:pPr>
            <a:r>
              <a:rPr lang="fi-FI" altLang="fi-FI" sz="1800" dirty="0"/>
              <a:t>valtio</a:t>
            </a:r>
          </a:p>
          <a:p>
            <a:pPr lvl="2">
              <a:buFont typeface="Wingdings" pitchFamily="2" charset="2"/>
              <a:buChar char="§"/>
            </a:pPr>
            <a:r>
              <a:rPr lang="fi-FI" altLang="fi-FI" sz="1800" dirty="0"/>
              <a:t>kunnat, kuntayhtymät</a:t>
            </a:r>
          </a:p>
          <a:p>
            <a:pPr lvl="2">
              <a:buFont typeface="Wingdings" pitchFamily="2" charset="2"/>
              <a:buChar char="§"/>
            </a:pPr>
            <a:r>
              <a:rPr lang="fi-FI" altLang="fi-FI" sz="1800" dirty="0"/>
              <a:t>alueelliset taidetoimikunnat</a:t>
            </a:r>
          </a:p>
          <a:p>
            <a:pPr lvl="2">
              <a:buFont typeface="Wingdings" pitchFamily="2" charset="2"/>
              <a:buChar char="§"/>
            </a:pPr>
            <a:r>
              <a:rPr lang="fi-FI" altLang="fi-FI" sz="1800" dirty="0"/>
              <a:t>evankelisluterilainen kirkko ja ortodoksinen kirkkokunta</a:t>
            </a:r>
          </a:p>
          <a:p>
            <a:pPr lvl="2">
              <a:buFont typeface="Wingdings" pitchFamily="2" charset="2"/>
              <a:buChar char="§"/>
            </a:pPr>
            <a:r>
              <a:rPr lang="fi-FI" altLang="fi-FI" sz="1800" dirty="0"/>
              <a:t>Suomen pankki </a:t>
            </a:r>
          </a:p>
          <a:p>
            <a:pPr lvl="2">
              <a:buFont typeface="Wingdings" pitchFamily="2" charset="2"/>
              <a:buChar char="§"/>
            </a:pPr>
            <a:r>
              <a:rPr lang="fi-FI" altLang="fi-FI" sz="1800" dirty="0"/>
              <a:t>Kansaneläkelaitos</a:t>
            </a:r>
          </a:p>
          <a:p>
            <a:pPr lvl="2">
              <a:buFont typeface="Wingdings" pitchFamily="2" charset="2"/>
              <a:buChar char="§"/>
            </a:pPr>
            <a:r>
              <a:rPr lang="fi-FI" altLang="fi-FI" sz="1800" dirty="0"/>
              <a:t>taiteen keskustoimikunta</a:t>
            </a:r>
          </a:p>
          <a:p>
            <a:pPr lvl="2">
              <a:buFont typeface="Wingdings" pitchFamily="2" charset="2"/>
              <a:buChar char="§"/>
            </a:pPr>
            <a:r>
              <a:rPr lang="fi-FI" altLang="fi-FI" sz="1800" dirty="0"/>
              <a:t>valtion tieteelliset toimikunnat (Suomen Akatemia)</a:t>
            </a:r>
          </a:p>
          <a:p>
            <a:pPr lvl="2">
              <a:buFont typeface="Wingdings" pitchFamily="2" charset="2"/>
              <a:buChar char="§"/>
            </a:pPr>
            <a:r>
              <a:rPr lang="fi-FI" altLang="fi-FI" sz="1800" dirty="0"/>
              <a:t>työsuojelurahasto</a:t>
            </a:r>
          </a:p>
          <a:p>
            <a:pPr lvl="1" eaLnBrk="1" hangingPunct="1">
              <a:spcBef>
                <a:spcPct val="0"/>
              </a:spcBef>
              <a:buClrTx/>
              <a:buFontTx/>
              <a:buNone/>
            </a:pPr>
            <a:endParaRPr lang="fi-FI" altLang="fi-FI" sz="1800" i="1" dirty="0"/>
          </a:p>
          <a:p>
            <a:pPr lvl="1" eaLnBrk="1" hangingPunct="1">
              <a:spcBef>
                <a:spcPct val="0"/>
              </a:spcBef>
              <a:buClrTx/>
              <a:buFontTx/>
              <a:buNone/>
            </a:pPr>
            <a:r>
              <a:rPr lang="fi-FI" altLang="fi-FI" sz="1800" dirty="0"/>
              <a:t>Muita apurahoja myöntäviä julkisyhteisöjä ei ole. Yksityisiä myöntäjiä ovat kaikki säätiöt ja rahastot Työsuojelurahastoa lukuun ottamatta, suomalaiset yliopistot ja korkeakoulut sekä ulkomaiset valtiot ja </a:t>
            </a:r>
            <a:r>
              <a:rPr lang="fi-FI" altLang="fi-FI" sz="1800" dirty="0" smtClean="0"/>
              <a:t>julkisyhteisöt.</a:t>
            </a:r>
            <a:endParaRPr lang="fi-FI" altLang="fi-FI" sz="1800" dirty="0"/>
          </a:p>
          <a:p>
            <a:pPr lvl="1" eaLnBrk="1" hangingPunct="1">
              <a:spcBef>
                <a:spcPct val="0"/>
              </a:spcBef>
              <a:buClrTx/>
              <a:buFontTx/>
              <a:buNone/>
            </a:pPr>
            <a:endParaRPr lang="fi-FI" altLang="fi-FI" sz="1800" dirty="0">
              <a:solidFill>
                <a:srgbClr val="215137"/>
              </a:solidFill>
            </a:endParaRPr>
          </a:p>
          <a:p>
            <a:pPr lvl="1" eaLnBrk="1" hangingPunct="1">
              <a:spcBef>
                <a:spcPct val="0"/>
              </a:spcBef>
              <a:buClrTx/>
              <a:buFontTx/>
              <a:buNone/>
            </a:pPr>
            <a:r>
              <a:rPr lang="fi-FI" altLang="fi-FI" sz="1800" dirty="0">
                <a:solidFill>
                  <a:srgbClr val="FF0000"/>
                </a:solidFill>
              </a:rPr>
              <a:t> </a:t>
            </a:r>
          </a:p>
          <a:p>
            <a:pPr lvl="1" eaLnBrk="1" hangingPunct="1">
              <a:spcBef>
                <a:spcPct val="0"/>
              </a:spcBef>
              <a:buClrTx/>
              <a:buFontTx/>
              <a:buNone/>
            </a:pPr>
            <a:endParaRPr lang="fi-FI" altLang="fi-FI" sz="1800" b="1" dirty="0">
              <a:solidFill>
                <a:srgbClr val="215137"/>
              </a:solidFill>
            </a:endParaRPr>
          </a:p>
          <a:p>
            <a:pPr lvl="1" eaLnBrk="1" hangingPunct="1">
              <a:spcBef>
                <a:spcPct val="0"/>
              </a:spcBef>
              <a:buClrTx/>
              <a:buFontTx/>
              <a:buNone/>
            </a:pPr>
            <a:endParaRPr lang="fi-FI" altLang="fi-FI" sz="1800" b="1" dirty="0">
              <a:solidFill>
                <a:srgbClr val="215137"/>
              </a:solidFill>
            </a:endParaRPr>
          </a:p>
          <a:p>
            <a:pPr lvl="1" eaLnBrk="1" hangingPunct="1">
              <a:spcBef>
                <a:spcPct val="0"/>
              </a:spcBef>
              <a:buClrTx/>
              <a:buFontTx/>
              <a:buNone/>
            </a:pPr>
            <a:endParaRPr lang="fi-FI" altLang="fi-FI" sz="1800" b="1" dirty="0">
              <a:solidFill>
                <a:srgbClr val="215137"/>
              </a:solidFill>
            </a:endParaRPr>
          </a:p>
          <a:p>
            <a:pPr eaLnBrk="1" hangingPunct="1">
              <a:spcBef>
                <a:spcPct val="0"/>
              </a:spcBef>
              <a:buClrTx/>
              <a:buFontTx/>
              <a:buNone/>
            </a:pPr>
            <a:endParaRPr lang="fi-FI" altLang="fi-FI" sz="2000" b="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Erilaisia apurahoja</a:t>
            </a:r>
            <a:endParaRPr lang="fi-FI" dirty="0"/>
          </a:p>
        </p:txBody>
      </p:sp>
      <p:sp>
        <p:nvSpPr>
          <p:cNvPr id="3" name="Sisällön paikkamerkki 2"/>
          <p:cNvSpPr>
            <a:spLocks noGrp="1"/>
          </p:cNvSpPr>
          <p:nvPr>
            <p:ph idx="1"/>
          </p:nvPr>
        </p:nvSpPr>
        <p:spPr>
          <a:xfrm>
            <a:off x="1219200" y="1916832"/>
            <a:ext cx="7620000" cy="4102968"/>
          </a:xfrm>
        </p:spPr>
        <p:txBody>
          <a:bodyPr/>
          <a:lstStyle/>
          <a:p>
            <a:r>
              <a:rPr lang="fi-FI" altLang="fi-FI" sz="1800" b="0" dirty="0">
                <a:cs typeface="Arial" panose="020B0604020202020204" pitchFamily="34" charset="0"/>
                <a:sym typeface="Wingdings" pitchFamily="2" charset="2"/>
              </a:rPr>
              <a:t>kun tieteen / taiteen harjoittamiseen annettua apurahaa ei ole </a:t>
            </a:r>
            <a:r>
              <a:rPr lang="fi-FI" altLang="fi-FI" sz="1800" b="0" dirty="0" smtClean="0">
                <a:cs typeface="Arial" panose="020B0604020202020204" pitchFamily="34" charset="0"/>
                <a:sym typeface="Wingdings" pitchFamily="2" charset="2"/>
              </a:rPr>
              <a:t>tarkoitettu  </a:t>
            </a:r>
            <a:r>
              <a:rPr lang="fi-FI" altLang="fi-FI" sz="1800" b="0" dirty="0">
                <a:cs typeface="Arial" panose="020B0604020202020204" pitchFamily="34" charset="0"/>
                <a:sym typeface="Wingdings" pitchFamily="2" charset="2"/>
              </a:rPr>
              <a:t>kulujen kattamiseen, sitä pidetään lähtökohtaisesti </a:t>
            </a:r>
            <a:r>
              <a:rPr lang="fi-FI" altLang="fi-FI" sz="1800" b="0" dirty="0" smtClean="0">
                <a:cs typeface="Arial" panose="020B0604020202020204" pitchFamily="34" charset="0"/>
                <a:sym typeface="Wingdings" pitchFamily="2" charset="2"/>
              </a:rPr>
              <a:t>verovapaan </a:t>
            </a:r>
            <a:r>
              <a:rPr lang="fi-FI" altLang="fi-FI" sz="1800" b="0" dirty="0">
                <a:cs typeface="Arial" panose="020B0604020202020204" pitchFamily="34" charset="0"/>
                <a:sym typeface="Wingdings" pitchFamily="2" charset="2"/>
              </a:rPr>
              <a:t>taiteilija-apurahan määrään asti ns. </a:t>
            </a:r>
            <a:r>
              <a:rPr lang="fi-FI" altLang="fi-FI" sz="1800" b="0" dirty="0" smtClean="0">
                <a:cs typeface="Arial" panose="020B0604020202020204" pitchFamily="34" charset="0"/>
                <a:sym typeface="Wingdings" pitchFamily="2" charset="2"/>
              </a:rPr>
              <a:t>elantoapurahana</a:t>
            </a:r>
            <a:r>
              <a:rPr lang="fi-FI" altLang="fi-FI" sz="1800" b="0" dirty="0">
                <a:cs typeface="Arial" panose="020B0604020202020204" pitchFamily="34" charset="0"/>
                <a:sym typeface="Wingdings" pitchFamily="2" charset="2"/>
              </a:rPr>
              <a:t>, jolla on tarkoitus tehdä mahdolliseksi </a:t>
            </a:r>
            <a:r>
              <a:rPr lang="fi-FI" altLang="fi-FI" sz="1800" b="0" dirty="0" smtClean="0">
                <a:cs typeface="Arial" panose="020B0604020202020204" pitchFamily="34" charset="0"/>
                <a:sym typeface="Wingdings" pitchFamily="2" charset="2"/>
              </a:rPr>
              <a:t>päätoiminen </a:t>
            </a:r>
            <a:r>
              <a:rPr lang="fi-FI" altLang="fi-FI" sz="1800" b="0" dirty="0">
                <a:cs typeface="Arial" panose="020B0604020202020204" pitchFamily="34" charset="0"/>
                <a:sym typeface="Wingdings" pitchFamily="2" charset="2"/>
              </a:rPr>
              <a:t>tieteen/taiteen harjoittaminen </a:t>
            </a:r>
            <a:r>
              <a:rPr lang="fi-FI" altLang="fi-FI" sz="1800" b="0" dirty="0" smtClean="0">
                <a:cs typeface="Arial" panose="020B0604020202020204" pitchFamily="34" charset="0"/>
                <a:sym typeface="Wingdings" pitchFamily="2" charset="2"/>
              </a:rPr>
              <a:t>apurahakaudella </a:t>
            </a:r>
          </a:p>
          <a:p>
            <a:pPr marL="0" indent="0">
              <a:buNone/>
            </a:pPr>
            <a:endParaRPr lang="fi-FI" altLang="fi-FI" sz="1800" b="0" dirty="0">
              <a:cs typeface="Arial" panose="020B0604020202020204" pitchFamily="34" charset="0"/>
              <a:sym typeface="Wingdings" pitchFamily="2" charset="2"/>
            </a:endParaRPr>
          </a:p>
          <a:p>
            <a:pPr marL="342900" lvl="5" indent="-342900" eaLnBrk="0" hangingPunct="0"/>
            <a:r>
              <a:rPr lang="fi-FI" altLang="fi-FI" sz="1800" dirty="0">
                <a:sym typeface="Wingdings" pitchFamily="2" charset="2"/>
              </a:rPr>
              <a:t>tieteellisestä/taiteellisesta toiminnasta välittömästi syntyneet kulut saa vähentää verotuksessa tulonhankkimiskuluina verovapaasta elanto-apurahasta huolimatta  (KHO 2007/230)</a:t>
            </a:r>
          </a:p>
          <a:p>
            <a:endParaRPr lang="fi-FI" dirty="0"/>
          </a:p>
        </p:txBody>
      </p:sp>
      <p:sp>
        <p:nvSpPr>
          <p:cNvPr id="4" name="Dian numeron paikkamerkki 3"/>
          <p:cNvSpPr>
            <a:spLocks noGrp="1"/>
          </p:cNvSpPr>
          <p:nvPr>
            <p:ph type="sldNum" sz="quarter" idx="12"/>
          </p:nvPr>
        </p:nvSpPr>
        <p:spPr/>
        <p:txBody>
          <a:bodyPr/>
          <a:lstStyle/>
          <a:p>
            <a:pPr>
              <a:defRPr/>
            </a:pPr>
            <a:fld id="{8D172654-DBFD-48F7-8495-75AC925E7995}" type="slidenum">
              <a:rPr lang="fi-FI" smtClean="0"/>
              <a:pPr>
                <a:defRPr/>
              </a:pPr>
              <a:t>4</a:t>
            </a:fld>
            <a:endParaRPr lang="fi-FI" dirty="0"/>
          </a:p>
        </p:txBody>
      </p:sp>
    </p:spTree>
    <p:extLst>
      <p:ext uri="{BB962C8B-B14F-4D97-AF65-F5344CB8AC3E}">
        <p14:creationId xmlns:p14="http://schemas.microsoft.com/office/powerpoint/2010/main" val="728647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Otsikko 1"/>
          <p:cNvSpPr>
            <a:spLocks noGrp="1"/>
          </p:cNvSpPr>
          <p:nvPr>
            <p:ph type="title"/>
          </p:nvPr>
        </p:nvSpPr>
        <p:spPr/>
        <p:txBody>
          <a:bodyPr/>
          <a:lstStyle/>
          <a:p>
            <a:r>
              <a:rPr lang="fi-FI" altLang="fi-FI" sz="2800" smtClean="0"/>
              <a:t>Erilaisia apurahoja</a:t>
            </a:r>
          </a:p>
        </p:txBody>
      </p:sp>
      <p:sp>
        <p:nvSpPr>
          <p:cNvPr id="3" name="Sisällön paikkamerkki 2"/>
          <p:cNvSpPr>
            <a:spLocks noGrp="1"/>
          </p:cNvSpPr>
          <p:nvPr>
            <p:ph idx="1"/>
          </p:nvPr>
        </p:nvSpPr>
        <p:spPr>
          <a:xfrm>
            <a:off x="1116013" y="1412875"/>
            <a:ext cx="7620000" cy="4572000"/>
          </a:xfrm>
        </p:spPr>
        <p:txBody>
          <a:bodyPr/>
          <a:lstStyle/>
          <a:p>
            <a:pPr marL="0" indent="0">
              <a:buFontTx/>
              <a:buNone/>
              <a:defRPr/>
            </a:pPr>
            <a:r>
              <a:rPr lang="fi-FI" altLang="fi-FI" sz="2000" dirty="0" smtClean="0">
                <a:sym typeface="Wingdings" pitchFamily="2" charset="2"/>
              </a:rPr>
              <a:t>Kuluapurahat</a:t>
            </a:r>
          </a:p>
          <a:p>
            <a:pPr marL="0" indent="0">
              <a:buFontTx/>
              <a:buNone/>
              <a:defRPr/>
            </a:pPr>
            <a:endParaRPr lang="fi-FI" sz="2000" dirty="0" smtClean="0"/>
          </a:p>
          <a:p>
            <a:pPr>
              <a:buFont typeface="Wingdings" panose="05000000000000000000" pitchFamily="2" charset="2"/>
              <a:buChar char="§"/>
              <a:defRPr/>
            </a:pPr>
            <a:r>
              <a:rPr lang="fi-FI" sz="2000" b="0" dirty="0" smtClean="0">
                <a:cs typeface="Arial" panose="020B0604020202020204" pitchFamily="34" charset="0"/>
              </a:rPr>
              <a:t>kuluapuraha on tarkoitettu tiettyä kuluerää, esim. konferenssimatkaa varten</a:t>
            </a:r>
          </a:p>
          <a:p>
            <a:pPr>
              <a:buFont typeface="Wingdings" panose="05000000000000000000" pitchFamily="2" charset="2"/>
              <a:buChar char="§"/>
              <a:defRPr/>
            </a:pPr>
            <a:r>
              <a:rPr lang="fi-FI" sz="2000" b="0" dirty="0" smtClean="0">
                <a:cs typeface="Arial" panose="020B0604020202020204" pitchFamily="34" charset="0"/>
              </a:rPr>
              <a:t>käyttötarkoitus on yksilöity</a:t>
            </a:r>
          </a:p>
          <a:p>
            <a:pPr>
              <a:buFont typeface="Wingdings" panose="05000000000000000000" pitchFamily="2" charset="2"/>
              <a:buChar char="§"/>
              <a:defRPr/>
            </a:pPr>
            <a:r>
              <a:rPr lang="fi-FI" sz="2000" b="0" dirty="0" smtClean="0">
                <a:cs typeface="Arial" panose="020B0604020202020204" pitchFamily="34" charset="0"/>
              </a:rPr>
              <a:t>kulut katetaan ensisijaisesti tarkoitusta varten saadulla apurahalla</a:t>
            </a:r>
            <a:endParaRPr lang="fi-FI" sz="2000" b="0" dirty="0">
              <a:cs typeface="Arial" panose="020B0604020202020204" pitchFamily="34" charset="0"/>
            </a:endParaRPr>
          </a:p>
        </p:txBody>
      </p:sp>
      <p:sp>
        <p:nvSpPr>
          <p:cNvPr id="7172"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5803AB7F-0291-48E3-BE0C-BEF76DF1B0B0}" type="slidenum">
              <a:rPr lang="fi-FI" altLang="fi-FI" sz="1400" b="0" smtClean="0"/>
              <a:pPr algn="r" eaLnBrk="1" hangingPunct="1">
                <a:spcBef>
                  <a:spcPct val="0"/>
                </a:spcBef>
                <a:buClrTx/>
                <a:buFontTx/>
                <a:buNone/>
              </a:pPr>
              <a:t>5</a:t>
            </a:fld>
            <a:endParaRPr lang="fi-FI" altLang="fi-FI" sz="14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tsikko 1"/>
          <p:cNvSpPr>
            <a:spLocks noGrp="1"/>
          </p:cNvSpPr>
          <p:nvPr>
            <p:ph type="title"/>
          </p:nvPr>
        </p:nvSpPr>
        <p:spPr/>
        <p:txBody>
          <a:bodyPr/>
          <a:lstStyle/>
          <a:p>
            <a:r>
              <a:rPr lang="fi-FI" altLang="fi-FI" smtClean="0"/>
              <a:t>Erilaisia apurahoja</a:t>
            </a:r>
          </a:p>
        </p:txBody>
      </p:sp>
      <p:sp>
        <p:nvSpPr>
          <p:cNvPr id="3" name="Sisällön paikkamerkki 2"/>
          <p:cNvSpPr>
            <a:spLocks noGrp="1"/>
          </p:cNvSpPr>
          <p:nvPr>
            <p:ph idx="1"/>
          </p:nvPr>
        </p:nvSpPr>
        <p:spPr>
          <a:xfrm>
            <a:off x="827088" y="1052513"/>
            <a:ext cx="7620000" cy="4572000"/>
          </a:xfrm>
        </p:spPr>
        <p:txBody>
          <a:bodyPr/>
          <a:lstStyle/>
          <a:p>
            <a:pPr eaLnBrk="1" hangingPunct="1">
              <a:spcBef>
                <a:spcPct val="0"/>
              </a:spcBef>
              <a:buClrTx/>
              <a:buFontTx/>
              <a:buNone/>
              <a:defRPr/>
            </a:pPr>
            <a:endParaRPr lang="fi-FI" altLang="fi-FI" sz="1800" b="0" dirty="0">
              <a:sym typeface="Wingdings" pitchFamily="2" charset="2"/>
            </a:endParaRPr>
          </a:p>
          <a:p>
            <a:pPr eaLnBrk="1" hangingPunct="1">
              <a:spcBef>
                <a:spcPct val="0"/>
              </a:spcBef>
              <a:buClrTx/>
              <a:buFontTx/>
              <a:buNone/>
              <a:defRPr/>
            </a:pPr>
            <a:endParaRPr lang="fi-FI" altLang="fi-FI" sz="2000" dirty="0">
              <a:sym typeface="Wingdings" pitchFamily="2" charset="2"/>
            </a:endParaRPr>
          </a:p>
          <a:p>
            <a:pPr marL="0" indent="0" eaLnBrk="1" hangingPunct="1">
              <a:spcBef>
                <a:spcPct val="0"/>
              </a:spcBef>
              <a:buClrTx/>
              <a:buFontTx/>
              <a:buNone/>
              <a:defRPr/>
            </a:pPr>
            <a:r>
              <a:rPr lang="fi-FI" altLang="fi-FI" sz="2000" dirty="0" smtClean="0">
                <a:sym typeface="Wingdings" pitchFamily="2" charset="2"/>
              </a:rPr>
              <a:t>Tutkimusryhmälle </a:t>
            </a:r>
            <a:r>
              <a:rPr lang="fi-FI" altLang="fi-FI" sz="2000" dirty="0">
                <a:sym typeface="Wingdings" pitchFamily="2" charset="2"/>
              </a:rPr>
              <a:t>myönnetyt </a:t>
            </a:r>
            <a:r>
              <a:rPr lang="fi-FI" altLang="fi-FI" sz="2000" dirty="0" smtClean="0">
                <a:sym typeface="Wingdings" pitchFamily="2" charset="2"/>
              </a:rPr>
              <a:t>apurahat</a:t>
            </a:r>
          </a:p>
          <a:p>
            <a:pPr marL="457200" indent="-457200" eaLnBrk="1" hangingPunct="1">
              <a:spcBef>
                <a:spcPct val="0"/>
              </a:spcBef>
              <a:buClrTx/>
              <a:buFontTx/>
              <a:buAutoNum type="arabicParenR" startAt="3"/>
              <a:defRPr/>
            </a:pPr>
            <a:endParaRPr lang="fi-FI" altLang="fi-FI" sz="2000" b="0" dirty="0">
              <a:sym typeface="Wingdings" pitchFamily="2" charset="2"/>
            </a:endParaRPr>
          </a:p>
          <a:p>
            <a:pPr marL="342900" lvl="1" indent="-342900">
              <a:buFont typeface="Wingdings" panose="05000000000000000000" pitchFamily="2" charset="2"/>
              <a:buChar char="§"/>
              <a:defRPr/>
            </a:pPr>
            <a:r>
              <a:rPr lang="fi-FI" altLang="fi-FI" sz="1800" dirty="0" smtClean="0">
                <a:ea typeface="+mn-ea"/>
                <a:cs typeface="Arial" panose="020B0604020202020204" pitchFamily="34" charset="0"/>
                <a:sym typeface="Wingdings" pitchFamily="2" charset="2"/>
              </a:rPr>
              <a:t>voidaan </a:t>
            </a:r>
            <a:r>
              <a:rPr lang="fi-FI" altLang="fi-FI" sz="1800" dirty="0">
                <a:ea typeface="+mn-ea"/>
                <a:cs typeface="Arial" panose="020B0604020202020204" pitchFamily="34" charset="0"/>
                <a:sym typeface="Wingdings" pitchFamily="2" charset="2"/>
              </a:rPr>
              <a:t>jakaa henkilökohtaisia apurahaosuuksia apurahapäätöksessä nimetyille ryhmän </a:t>
            </a:r>
            <a:r>
              <a:rPr lang="fi-FI" altLang="fi-FI" sz="1800" dirty="0" smtClean="0">
                <a:ea typeface="+mn-ea"/>
                <a:cs typeface="Arial" panose="020B0604020202020204" pitchFamily="34" charset="0"/>
                <a:sym typeface="Wingdings" pitchFamily="2" charset="2"/>
              </a:rPr>
              <a:t>jäsenille  </a:t>
            </a:r>
          </a:p>
          <a:p>
            <a:pPr marL="0" lvl="1" indent="0">
              <a:buNone/>
              <a:defRPr/>
            </a:pPr>
            <a:r>
              <a:rPr lang="fi-FI" altLang="fi-FI" sz="1800" dirty="0" smtClean="0">
                <a:ea typeface="+mn-ea"/>
                <a:cs typeface="Arial" panose="020B0604020202020204" pitchFamily="34" charset="0"/>
                <a:sym typeface="Wingdings" pitchFamily="2" charset="2"/>
              </a:rPr>
              <a:t>        </a:t>
            </a:r>
          </a:p>
          <a:p>
            <a:pPr marL="0" lvl="1" indent="0">
              <a:buNone/>
              <a:defRPr/>
            </a:pPr>
            <a:r>
              <a:rPr lang="fi-FI" altLang="fi-FI" sz="1800" dirty="0" smtClean="0">
                <a:ea typeface="+mn-ea"/>
                <a:cs typeface="Arial" panose="020B0604020202020204" pitchFamily="34" charset="0"/>
                <a:sym typeface="Wingdings" pitchFamily="2" charset="2"/>
              </a:rPr>
              <a:t>	&gt; ryhmän </a:t>
            </a:r>
            <a:r>
              <a:rPr lang="fi-FI" altLang="fi-FI" sz="1800" dirty="0">
                <a:ea typeface="+mn-ea"/>
                <a:cs typeface="Arial" panose="020B0604020202020204" pitchFamily="34" charset="0"/>
                <a:sym typeface="Wingdings" pitchFamily="2" charset="2"/>
              </a:rPr>
              <a:t>vetäjä ja jäsenet </a:t>
            </a:r>
            <a:r>
              <a:rPr lang="fi-FI" altLang="fi-FI" sz="1800" dirty="0" smtClean="0">
                <a:ea typeface="+mn-ea"/>
                <a:cs typeface="Arial" panose="020B0604020202020204" pitchFamily="34" charset="0"/>
                <a:sym typeface="Wingdings" pitchFamily="2" charset="2"/>
              </a:rPr>
              <a:t>ovat </a:t>
            </a:r>
            <a:r>
              <a:rPr lang="fi-FI" altLang="fi-FI" sz="1800" dirty="0">
                <a:ea typeface="+mn-ea"/>
                <a:cs typeface="Arial" panose="020B0604020202020204" pitchFamily="34" charset="0"/>
                <a:sym typeface="Wingdings" pitchFamily="2" charset="2"/>
              </a:rPr>
              <a:t>kukin ilmoitusvelvollisia </a:t>
            </a:r>
            <a:r>
              <a:rPr lang="fi-FI" altLang="fi-FI" sz="1800" dirty="0" smtClean="0">
                <a:ea typeface="+mn-ea"/>
                <a:cs typeface="Arial" panose="020B0604020202020204" pitchFamily="34" charset="0"/>
                <a:sym typeface="Wingdings" pitchFamily="2" charset="2"/>
              </a:rPr>
              <a:t>	saamastaan </a:t>
            </a:r>
            <a:r>
              <a:rPr lang="fi-FI" altLang="fi-FI" sz="1800" dirty="0">
                <a:ea typeface="+mn-ea"/>
                <a:cs typeface="Arial" panose="020B0604020202020204" pitchFamily="34" charset="0"/>
                <a:sym typeface="Wingdings" pitchFamily="2" charset="2"/>
              </a:rPr>
              <a:t>henkilökohtaisesta apurahaosuudesta</a:t>
            </a:r>
          </a:p>
          <a:p>
            <a:pPr marL="342900" lvl="1" indent="-342900">
              <a:buFont typeface="Wingdings" panose="05000000000000000000" pitchFamily="2" charset="2"/>
              <a:buChar char="§"/>
              <a:defRPr/>
            </a:pPr>
            <a:endParaRPr lang="fi-FI" altLang="fi-FI" sz="2000" dirty="0">
              <a:ea typeface="+mn-ea"/>
              <a:cs typeface="Arial" panose="020B0604020202020204" pitchFamily="34" charset="0"/>
              <a:sym typeface="Wingdings" pitchFamily="2" charset="2"/>
            </a:endParaRPr>
          </a:p>
          <a:p>
            <a:pPr marL="342900" lvl="1" indent="-342900">
              <a:buFont typeface="Wingdings" panose="05000000000000000000" pitchFamily="2" charset="2"/>
              <a:buChar char="§"/>
              <a:defRPr/>
            </a:pPr>
            <a:r>
              <a:rPr lang="fi-FI" altLang="fi-FI" sz="1800" dirty="0">
                <a:ea typeface="+mn-ea"/>
                <a:cs typeface="Arial" panose="020B0604020202020204" pitchFamily="34" charset="0"/>
                <a:sym typeface="Wingdings" pitchFamily="2" charset="2"/>
              </a:rPr>
              <a:t>tarvittaessa ryhmän vetäjä antaa kokonaisselvityksen apurahan käytöstä</a:t>
            </a:r>
          </a:p>
          <a:p>
            <a:pPr marL="0" indent="0">
              <a:buFontTx/>
              <a:buNone/>
              <a:defRPr/>
            </a:pPr>
            <a:endParaRPr lang="fi-FI" dirty="0"/>
          </a:p>
        </p:txBody>
      </p:sp>
      <p:sp>
        <p:nvSpPr>
          <p:cNvPr id="8196"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EB3C688A-566A-49C8-A896-395934005B9F}" type="slidenum">
              <a:rPr lang="fi-FI" altLang="fi-FI" sz="1400" b="0" smtClean="0"/>
              <a:pPr algn="r" eaLnBrk="1" hangingPunct="1">
                <a:spcBef>
                  <a:spcPct val="0"/>
                </a:spcBef>
                <a:buClrTx/>
                <a:buFontTx/>
                <a:buNone/>
              </a:pPr>
              <a:t>6</a:t>
            </a:fld>
            <a:endParaRPr lang="fi-FI" altLang="fi-FI" sz="14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ED1CF660-0809-463D-A8BF-05630F7D5240}" type="slidenum">
              <a:rPr lang="fi-FI" altLang="fi-FI" sz="1400" b="0" smtClean="0"/>
              <a:pPr algn="r" eaLnBrk="1" hangingPunct="1">
                <a:spcBef>
                  <a:spcPct val="0"/>
                </a:spcBef>
                <a:buClrTx/>
                <a:buFontTx/>
                <a:buNone/>
              </a:pPr>
              <a:t>7</a:t>
            </a:fld>
            <a:endParaRPr lang="fi-FI" altLang="fi-FI" sz="1400" b="0" smtClean="0"/>
          </a:p>
        </p:txBody>
      </p:sp>
      <p:sp>
        <p:nvSpPr>
          <p:cNvPr id="9219" name="Text Box 2"/>
          <p:cNvSpPr txBox="1">
            <a:spLocks noChangeArrowheads="1"/>
          </p:cNvSpPr>
          <p:nvPr/>
        </p:nvSpPr>
        <p:spPr bwMode="auto">
          <a:xfrm>
            <a:off x="900113" y="1255713"/>
            <a:ext cx="1809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ctr" eaLnBrk="1" hangingPunct="1">
              <a:spcBef>
                <a:spcPct val="0"/>
              </a:spcBef>
              <a:buClrTx/>
              <a:buFontTx/>
              <a:buNone/>
            </a:pPr>
            <a:endParaRPr lang="fi-FI" altLang="fi-FI" sz="1800"/>
          </a:p>
        </p:txBody>
      </p:sp>
      <p:sp>
        <p:nvSpPr>
          <p:cNvPr id="9220" name="Text Box 3"/>
          <p:cNvSpPr txBox="1">
            <a:spLocks noChangeArrowheads="1"/>
          </p:cNvSpPr>
          <p:nvPr/>
        </p:nvSpPr>
        <p:spPr bwMode="auto">
          <a:xfrm>
            <a:off x="539750" y="0"/>
            <a:ext cx="8064500" cy="5819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eaLnBrk="1" hangingPunct="1">
              <a:spcBef>
                <a:spcPct val="0"/>
              </a:spcBef>
              <a:buClrTx/>
              <a:buFontTx/>
              <a:buNone/>
            </a:pPr>
            <a:r>
              <a:rPr lang="fi-FI" altLang="fi-FI" sz="2400" dirty="0"/>
              <a:t>Apurahat tulona</a:t>
            </a:r>
          </a:p>
          <a:p>
            <a:pPr eaLnBrk="1" hangingPunct="1">
              <a:spcBef>
                <a:spcPct val="0"/>
              </a:spcBef>
              <a:buClrTx/>
              <a:buFontTx/>
              <a:buNone/>
            </a:pPr>
            <a:endParaRPr lang="fi-FI" altLang="fi-FI" sz="1800" dirty="0"/>
          </a:p>
          <a:p>
            <a:pPr eaLnBrk="1" hangingPunct="1">
              <a:spcBef>
                <a:spcPct val="0"/>
              </a:spcBef>
              <a:buClrTx/>
              <a:buFontTx/>
              <a:buNone/>
            </a:pPr>
            <a:r>
              <a:rPr lang="fi-FI" altLang="fi-FI" sz="1800" b="0" dirty="0"/>
              <a:t>Valtion taiteilija-apurahan määrä vuonna 2016 on </a:t>
            </a:r>
            <a:r>
              <a:rPr lang="fi-FI" altLang="fi-FI" sz="1800" b="0" dirty="0">
                <a:solidFill>
                  <a:srgbClr val="D58B00"/>
                </a:solidFill>
              </a:rPr>
              <a:t>20 293,40 </a:t>
            </a:r>
            <a:r>
              <a:rPr lang="fi-FI" altLang="fi-FI" sz="1800" b="0" dirty="0">
                <a:solidFill>
                  <a:srgbClr val="215134"/>
                </a:solidFill>
              </a:rPr>
              <a:t> </a:t>
            </a:r>
            <a:r>
              <a:rPr lang="fi-FI" altLang="fi-FI" sz="1800" b="0" dirty="0"/>
              <a:t>e</a:t>
            </a:r>
          </a:p>
          <a:p>
            <a:pPr eaLnBrk="1" hangingPunct="1">
              <a:spcBef>
                <a:spcPct val="0"/>
              </a:spcBef>
              <a:buClrTx/>
              <a:buFontTx/>
              <a:buNone/>
            </a:pPr>
            <a:endParaRPr lang="fi-FI" altLang="fi-FI" sz="2000" b="0" dirty="0"/>
          </a:p>
          <a:p>
            <a:pPr eaLnBrk="1" hangingPunct="1">
              <a:spcBef>
                <a:spcPct val="0"/>
              </a:spcBef>
              <a:buClrTx/>
              <a:buFontTx/>
              <a:buNone/>
            </a:pPr>
            <a:r>
              <a:rPr lang="fi-FI" altLang="fi-FI" sz="1800" b="0" dirty="0"/>
              <a:t>Jos olet saanut samana verovuonna apurahoja sekä julkisyhteisöiltä</a:t>
            </a:r>
          </a:p>
          <a:p>
            <a:pPr eaLnBrk="1" hangingPunct="1">
              <a:spcBef>
                <a:spcPct val="0"/>
              </a:spcBef>
              <a:buClrTx/>
              <a:buFontTx/>
              <a:buNone/>
            </a:pPr>
            <a:r>
              <a:rPr lang="fi-FI" altLang="fi-FI" sz="1800" b="0" dirty="0"/>
              <a:t>että yksityisiltä myöntäjiltä, taiteilija-apurahan ylimenevästä määrästä on veronalaista se osa, joka on saatu yksityisiltä apurahojen myöntäjiltä.</a:t>
            </a:r>
          </a:p>
          <a:p>
            <a:pPr eaLnBrk="1" hangingPunct="1">
              <a:spcBef>
                <a:spcPct val="0"/>
              </a:spcBef>
              <a:buClrTx/>
              <a:buFontTx/>
              <a:buNone/>
            </a:pPr>
            <a:endParaRPr lang="fi-FI" altLang="fi-FI" sz="2000" b="0" dirty="0"/>
          </a:p>
          <a:p>
            <a:pPr eaLnBrk="1" hangingPunct="1">
              <a:spcBef>
                <a:spcPct val="0"/>
              </a:spcBef>
              <a:buClrTx/>
              <a:buFontTx/>
              <a:buNone/>
            </a:pPr>
            <a:r>
              <a:rPr lang="fi-FI" altLang="fi-FI" sz="2000" i="1" dirty="0"/>
              <a:t>     </a:t>
            </a:r>
            <a:r>
              <a:rPr lang="fi-FI" altLang="fi-FI" sz="1800" i="1" dirty="0"/>
              <a:t>Esimerkki 1</a:t>
            </a:r>
          </a:p>
          <a:p>
            <a:pPr eaLnBrk="1" hangingPunct="1">
              <a:spcBef>
                <a:spcPct val="0"/>
              </a:spcBef>
              <a:buClrTx/>
              <a:buFontTx/>
              <a:buNone/>
            </a:pPr>
            <a:endParaRPr lang="fi-FI" altLang="fi-FI" sz="1800" b="0" dirty="0"/>
          </a:p>
          <a:p>
            <a:pPr eaLnBrk="1" hangingPunct="1">
              <a:spcBef>
                <a:spcPct val="0"/>
              </a:spcBef>
              <a:buClrTx/>
              <a:buFontTx/>
              <a:buNone/>
            </a:pPr>
            <a:r>
              <a:rPr lang="fi-FI" altLang="fi-FI" sz="1800" b="0" dirty="0"/>
              <a:t>    Julkisyhteisöiltä saadut apurahat 		</a:t>
            </a:r>
            <a:r>
              <a:rPr lang="fi-FI" altLang="fi-FI" sz="1800" b="0" dirty="0" smtClean="0"/>
              <a:t>10 000 </a:t>
            </a:r>
            <a:r>
              <a:rPr lang="fi-FI" altLang="fi-FI" sz="1800" b="0" dirty="0"/>
              <a:t>e</a:t>
            </a:r>
          </a:p>
          <a:p>
            <a:pPr eaLnBrk="1" hangingPunct="1">
              <a:spcBef>
                <a:spcPct val="0"/>
              </a:spcBef>
              <a:buClrTx/>
              <a:buFontTx/>
              <a:buNone/>
            </a:pPr>
            <a:r>
              <a:rPr lang="fi-FI" altLang="fi-FI" sz="1800" b="0" dirty="0"/>
              <a:t>     Yksityisiltä saadut apurahat           	</a:t>
            </a:r>
            <a:r>
              <a:rPr lang="fi-FI" altLang="fi-FI" sz="1800" b="0" dirty="0" smtClean="0"/>
              <a:t>15 000 </a:t>
            </a:r>
            <a:r>
              <a:rPr lang="fi-FI" altLang="fi-FI" sz="1800" b="0" dirty="0"/>
              <a:t>e</a:t>
            </a:r>
          </a:p>
          <a:p>
            <a:pPr eaLnBrk="1" hangingPunct="1">
              <a:spcBef>
                <a:spcPct val="0"/>
              </a:spcBef>
              <a:buClrTx/>
              <a:buFontTx/>
              <a:buNone/>
            </a:pPr>
            <a:r>
              <a:rPr lang="fi-FI" altLang="fi-FI" sz="1800" b="0" dirty="0"/>
              <a:t>     Veronalaisen apurahan määrä:  </a:t>
            </a:r>
            <a:r>
              <a:rPr lang="fi-FI" altLang="fi-FI" sz="1800" b="0" dirty="0" smtClean="0"/>
              <a:t>		25 000 - 20 293,40 </a:t>
            </a:r>
            <a:r>
              <a:rPr lang="fi-FI" altLang="fi-FI" sz="1800" b="0" dirty="0"/>
              <a:t>= </a:t>
            </a:r>
            <a:r>
              <a:rPr lang="fi-FI" altLang="fi-FI" sz="1800" b="0" dirty="0" smtClean="0"/>
              <a:t>4 706,60 </a:t>
            </a:r>
            <a:r>
              <a:rPr lang="fi-FI" altLang="fi-FI" sz="1800" b="0" dirty="0"/>
              <a:t>e</a:t>
            </a:r>
          </a:p>
          <a:p>
            <a:pPr eaLnBrk="1" hangingPunct="1">
              <a:spcBef>
                <a:spcPct val="0"/>
              </a:spcBef>
              <a:buClrTx/>
              <a:buFontTx/>
              <a:buNone/>
            </a:pPr>
            <a:endParaRPr lang="fi-FI" altLang="fi-FI" sz="1800" b="0" dirty="0"/>
          </a:p>
          <a:p>
            <a:pPr eaLnBrk="1" hangingPunct="1">
              <a:spcBef>
                <a:spcPct val="0"/>
              </a:spcBef>
              <a:buClrTx/>
              <a:buFontTx/>
              <a:buNone/>
            </a:pPr>
            <a:r>
              <a:rPr lang="fi-FI" altLang="fi-FI" sz="1800" b="0" dirty="0"/>
              <a:t>     </a:t>
            </a:r>
            <a:r>
              <a:rPr lang="fi-FI" altLang="fi-FI" sz="1800" i="1" dirty="0"/>
              <a:t>Esimerkki 2</a:t>
            </a:r>
          </a:p>
          <a:p>
            <a:pPr eaLnBrk="1" hangingPunct="1">
              <a:spcBef>
                <a:spcPct val="0"/>
              </a:spcBef>
              <a:buClrTx/>
              <a:buFontTx/>
              <a:buNone/>
            </a:pPr>
            <a:endParaRPr lang="fi-FI" altLang="fi-FI" sz="1800" b="0" dirty="0"/>
          </a:p>
          <a:p>
            <a:pPr eaLnBrk="1" hangingPunct="1">
              <a:spcBef>
                <a:spcPct val="0"/>
              </a:spcBef>
              <a:buClrTx/>
              <a:buFontTx/>
              <a:buNone/>
            </a:pPr>
            <a:r>
              <a:rPr lang="fi-FI" altLang="fi-FI" sz="1800" b="0" dirty="0"/>
              <a:t>     Julkisyhteisöiltä saadut apurahat 	</a:t>
            </a:r>
            <a:r>
              <a:rPr lang="fi-FI" altLang="fi-FI" sz="1800" b="0" dirty="0" smtClean="0"/>
              <a:t>22 000 </a:t>
            </a:r>
            <a:r>
              <a:rPr lang="fi-FI" altLang="fi-FI" sz="1800" b="0" dirty="0"/>
              <a:t>e</a:t>
            </a:r>
          </a:p>
          <a:p>
            <a:pPr eaLnBrk="1" hangingPunct="1">
              <a:spcBef>
                <a:spcPct val="0"/>
              </a:spcBef>
              <a:buClrTx/>
              <a:buFontTx/>
              <a:buNone/>
            </a:pPr>
            <a:r>
              <a:rPr lang="fi-FI" altLang="fi-FI" sz="1800" b="0" dirty="0"/>
              <a:t>     Yksityisiltä saadut apurahat            	  </a:t>
            </a:r>
            <a:r>
              <a:rPr lang="fi-FI" altLang="fi-FI" sz="1800" b="0" dirty="0" smtClean="0"/>
              <a:t>3 000 </a:t>
            </a:r>
            <a:r>
              <a:rPr lang="fi-FI" altLang="fi-FI" sz="1800" b="0" dirty="0"/>
              <a:t>e</a:t>
            </a:r>
          </a:p>
          <a:p>
            <a:pPr eaLnBrk="1" hangingPunct="1">
              <a:spcBef>
                <a:spcPct val="0"/>
              </a:spcBef>
              <a:buClrTx/>
              <a:buFontTx/>
              <a:buNone/>
            </a:pPr>
            <a:r>
              <a:rPr lang="fi-FI" altLang="fi-FI" sz="1800" b="0" dirty="0"/>
              <a:t>     Veronalaisen apurahan määrä:   </a:t>
            </a:r>
            <a:r>
              <a:rPr lang="fi-FI" altLang="fi-FI" sz="1800" b="0" dirty="0" smtClean="0"/>
              <a:t>		25 000 - 22 000 </a:t>
            </a:r>
            <a:r>
              <a:rPr lang="fi-FI" altLang="fi-FI" sz="1800" b="0" dirty="0"/>
              <a:t>= </a:t>
            </a:r>
            <a:r>
              <a:rPr lang="fi-FI" altLang="fi-FI" sz="1800" b="0" dirty="0" smtClean="0"/>
              <a:t>3 000 </a:t>
            </a:r>
            <a:r>
              <a:rPr lang="fi-FI" altLang="fi-FI" sz="1800" b="0" dirty="0"/>
              <a:t>e</a:t>
            </a:r>
          </a:p>
          <a:p>
            <a:pPr eaLnBrk="1" hangingPunct="1">
              <a:spcBef>
                <a:spcPct val="0"/>
              </a:spcBef>
              <a:buClrTx/>
              <a:buFontTx/>
              <a:buNone/>
            </a:pPr>
            <a:r>
              <a:rPr lang="fi-FI" altLang="fi-FI" sz="1800" dirty="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ian numeron paikkamerkki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9E1B980E-8607-41C4-841E-B9031869ED05}" type="slidenum">
              <a:rPr lang="fi-FI" altLang="fi-FI" sz="1400" b="0" smtClean="0"/>
              <a:pPr algn="r" eaLnBrk="1" hangingPunct="1">
                <a:spcBef>
                  <a:spcPct val="0"/>
                </a:spcBef>
                <a:buClrTx/>
                <a:buFontTx/>
                <a:buNone/>
              </a:pPr>
              <a:t>8</a:t>
            </a:fld>
            <a:endParaRPr lang="fi-FI" altLang="fi-FI" sz="1400" b="0" smtClean="0"/>
          </a:p>
        </p:txBody>
      </p:sp>
      <p:sp>
        <p:nvSpPr>
          <p:cNvPr id="21507" name="Text Box 2"/>
          <p:cNvSpPr txBox="1">
            <a:spLocks noChangeArrowheads="1"/>
          </p:cNvSpPr>
          <p:nvPr/>
        </p:nvSpPr>
        <p:spPr bwMode="auto">
          <a:xfrm>
            <a:off x="611188" y="260350"/>
            <a:ext cx="8208962" cy="720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lgn="l" eaLnBrk="0" hangingPunct="0">
              <a:spcBef>
                <a:spcPct val="20000"/>
              </a:spcBef>
              <a:buClr>
                <a:srgbClr val="D58B00"/>
              </a:buClr>
              <a:buChar char="•"/>
              <a:defRPr sz="2800" b="1">
                <a:solidFill>
                  <a:schemeClr val="tx1"/>
                </a:solidFill>
                <a:latin typeface="Arial" charset="0"/>
              </a:defRPr>
            </a:lvl1pPr>
            <a:lvl2pPr marL="2857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eaLnBrk="1" hangingPunct="1">
              <a:spcBef>
                <a:spcPct val="0"/>
              </a:spcBef>
              <a:buClrTx/>
              <a:buFontTx/>
              <a:buNone/>
              <a:defRPr/>
            </a:pPr>
            <a:r>
              <a:rPr lang="fi-FI" altLang="fi-FI" sz="2400" dirty="0" smtClean="0"/>
              <a:t>Apurahat ja tulonhankkimiskulut</a:t>
            </a:r>
            <a:endParaRPr lang="fi-FI" altLang="fi-FI" sz="2400" dirty="0" smtClean="0">
              <a:solidFill>
                <a:srgbClr val="215137"/>
              </a:solidFill>
            </a:endParaRPr>
          </a:p>
          <a:p>
            <a:pPr eaLnBrk="1" hangingPunct="1">
              <a:spcBef>
                <a:spcPct val="0"/>
              </a:spcBef>
              <a:buClrTx/>
              <a:buFontTx/>
              <a:buNone/>
              <a:defRPr/>
            </a:pPr>
            <a:endParaRPr lang="fi-FI" altLang="fi-FI" sz="2400" dirty="0" smtClean="0"/>
          </a:p>
          <a:p>
            <a:pPr eaLnBrk="1" hangingPunct="1">
              <a:spcBef>
                <a:spcPct val="0"/>
              </a:spcBef>
              <a:buClrTx/>
              <a:buFontTx/>
              <a:buNone/>
              <a:defRPr/>
            </a:pPr>
            <a:r>
              <a:rPr lang="fi-FI" altLang="fi-FI" sz="2000" dirty="0" smtClean="0"/>
              <a:t>Tulon hankkimisesta ja säilyttämisestä johtuneet menot ovat verotuksessa vähennyskelpoisia.</a:t>
            </a:r>
          </a:p>
          <a:p>
            <a:pPr eaLnBrk="1" hangingPunct="1">
              <a:spcBef>
                <a:spcPct val="0"/>
              </a:spcBef>
              <a:buClrTx/>
              <a:buFontTx/>
              <a:buNone/>
              <a:defRPr/>
            </a:pPr>
            <a:endParaRPr lang="fi-FI" altLang="fi-FI" sz="2000" dirty="0" smtClean="0"/>
          </a:p>
          <a:p>
            <a:pPr eaLnBrk="1" hangingPunct="1">
              <a:spcBef>
                <a:spcPct val="0"/>
              </a:spcBef>
              <a:buClrTx/>
              <a:buFontTx/>
              <a:buNone/>
              <a:defRPr/>
            </a:pPr>
            <a:endParaRPr lang="fi-FI" altLang="fi-FI" sz="1800" b="0" dirty="0" smtClean="0"/>
          </a:p>
          <a:p>
            <a:pPr marL="361950" indent="-361950">
              <a:buFont typeface="Wingdings" panose="05000000000000000000" pitchFamily="2" charset="2"/>
              <a:buChar char="§"/>
              <a:defRPr/>
            </a:pPr>
            <a:r>
              <a:rPr lang="fi-FI" altLang="fi-FI" sz="2000" b="0" dirty="0" smtClean="0">
                <a:latin typeface="Arial" panose="020B0604020202020204" pitchFamily="34" charset="0"/>
                <a:cs typeface="Arial" panose="020B0604020202020204" pitchFamily="34" charset="0"/>
              </a:rPr>
              <a:t>tieteen </a:t>
            </a:r>
            <a:r>
              <a:rPr lang="fi-FI" altLang="fi-FI" sz="2000" b="0" dirty="0">
                <a:latin typeface="Arial" panose="020B0604020202020204" pitchFamily="34" charset="0"/>
                <a:cs typeface="Arial" panose="020B0604020202020204" pitchFamily="34" charset="0"/>
              </a:rPr>
              <a:t>ja taiteen harjoittamisesta johtuvat menot ovat vähennyskelpoisia tulonhankkimiskuluja, jos niitä ei ole katettu verovapaalla apurahalla.</a:t>
            </a:r>
          </a:p>
          <a:p>
            <a:pPr eaLnBrk="1" hangingPunct="1">
              <a:spcBef>
                <a:spcPct val="0"/>
              </a:spcBef>
              <a:buClrTx/>
              <a:buFontTx/>
              <a:buNone/>
              <a:defRPr/>
            </a:pPr>
            <a:endParaRPr lang="fi-FI" altLang="fi-FI" sz="1600" b="0" dirty="0" smtClean="0">
              <a:solidFill>
                <a:srgbClr val="215134"/>
              </a:solidFill>
            </a:endParaRPr>
          </a:p>
          <a:p>
            <a:pPr marL="361950" indent="-361950">
              <a:buFont typeface="Wingdings" panose="05000000000000000000" pitchFamily="2" charset="2"/>
              <a:buChar char="§"/>
              <a:defRPr/>
            </a:pPr>
            <a:r>
              <a:rPr lang="fi-FI" altLang="fi-FI" sz="2000" b="0" dirty="0" smtClean="0"/>
              <a:t>tulonhankkimiskulut </a:t>
            </a:r>
            <a:r>
              <a:rPr lang="fi-FI" altLang="fi-FI" sz="2000" b="0" dirty="0"/>
              <a:t>vähennetään verotuksessa pääsääntöisesti </a:t>
            </a:r>
            <a:r>
              <a:rPr lang="fi-FI" altLang="fi-FI" sz="2000" b="0" dirty="0" smtClean="0"/>
              <a:t>sinä </a:t>
            </a:r>
            <a:r>
              <a:rPr lang="fi-FI" altLang="fi-FI" sz="2000" b="0" dirty="0"/>
              <a:t>vuonna, jona ne on maksettu.</a:t>
            </a:r>
          </a:p>
          <a:p>
            <a:pPr marL="285750" indent="-285750">
              <a:buFont typeface="Wingdings" panose="05000000000000000000" pitchFamily="2" charset="2"/>
              <a:buChar char="§"/>
              <a:defRPr/>
            </a:pPr>
            <a:endParaRPr lang="fi-FI" altLang="fi-FI" sz="2000" b="0" dirty="0"/>
          </a:p>
          <a:p>
            <a:pPr marL="361950" indent="-361950">
              <a:buFont typeface="Wingdings" panose="05000000000000000000" pitchFamily="2" charset="2"/>
              <a:buChar char="§"/>
              <a:defRPr/>
            </a:pPr>
            <a:r>
              <a:rPr lang="fi-FI" altLang="fi-FI" sz="2000" b="0" dirty="0" smtClean="0"/>
              <a:t>apurahaan </a:t>
            </a:r>
            <a:r>
              <a:rPr lang="fi-FI" altLang="fi-FI" sz="2000" b="0" dirty="0"/>
              <a:t>kohdistuvat myöhempänä vuonna syntyvät menot voidaan ottaa huomioon </a:t>
            </a:r>
            <a:r>
              <a:rPr lang="fi-FI" altLang="fi-FI" sz="2000" b="0" dirty="0" smtClean="0"/>
              <a:t>kustannusvarauksena </a:t>
            </a:r>
            <a:r>
              <a:rPr lang="fi-FI" altLang="fi-FI" sz="2000" b="0" dirty="0"/>
              <a:t>luotettavan selvityksen perusteella.</a:t>
            </a:r>
          </a:p>
          <a:p>
            <a:pPr eaLnBrk="1" hangingPunct="1">
              <a:spcBef>
                <a:spcPct val="0"/>
              </a:spcBef>
              <a:buClrTx/>
              <a:buFontTx/>
              <a:buNone/>
              <a:defRPr/>
            </a:pPr>
            <a:endParaRPr lang="fi-FI" altLang="fi-FI" sz="2000" b="0" dirty="0" smtClean="0">
              <a:solidFill>
                <a:srgbClr val="215137"/>
              </a:solidFill>
              <a:sym typeface="Wingdings" pitchFamily="2" charset="2"/>
            </a:endParaRPr>
          </a:p>
          <a:p>
            <a:pPr eaLnBrk="1" hangingPunct="1">
              <a:spcBef>
                <a:spcPct val="0"/>
              </a:spcBef>
              <a:buClrTx/>
              <a:buFontTx/>
              <a:buNone/>
              <a:defRPr/>
            </a:pPr>
            <a:endParaRPr lang="fi-FI" altLang="fi-FI" sz="2000" b="0" dirty="0" smtClean="0">
              <a:solidFill>
                <a:srgbClr val="215137"/>
              </a:solidFill>
              <a:sym typeface="Wingdings" pitchFamily="2" charset="2"/>
            </a:endParaRPr>
          </a:p>
          <a:p>
            <a:pPr eaLnBrk="1" hangingPunct="1">
              <a:spcBef>
                <a:spcPct val="0"/>
              </a:spcBef>
              <a:buClrTx/>
              <a:buFontTx/>
              <a:buNone/>
              <a:defRPr/>
            </a:pPr>
            <a:endParaRPr lang="fi-FI" altLang="fi-FI" sz="2400" b="0" dirty="0" smtClean="0"/>
          </a:p>
          <a:p>
            <a:pPr eaLnBrk="1" hangingPunct="1">
              <a:spcBef>
                <a:spcPct val="0"/>
              </a:spcBef>
              <a:buClrTx/>
              <a:buFontTx/>
              <a:buNone/>
              <a:defRPr/>
            </a:pPr>
            <a:endParaRPr lang="fi-FI" altLang="fi-FI" sz="2000" dirty="0" smtClean="0"/>
          </a:p>
          <a:p>
            <a:pPr eaLnBrk="1" hangingPunct="1">
              <a:spcBef>
                <a:spcPct val="0"/>
              </a:spcBef>
              <a:buClrTx/>
              <a:buFontTx/>
              <a:buNone/>
              <a:defRPr/>
            </a:pPr>
            <a:r>
              <a:rPr lang="fi-FI" altLang="fi-FI" sz="2000" dirty="0" smtClean="0"/>
              <a:t>     </a:t>
            </a:r>
            <a:endParaRPr lang="fi-FI" altLang="fi-FI" sz="1800" dirty="0" smtClean="0"/>
          </a:p>
          <a:p>
            <a:pPr eaLnBrk="1" hangingPunct="1">
              <a:spcBef>
                <a:spcPct val="0"/>
              </a:spcBef>
              <a:buClrTx/>
              <a:buFontTx/>
              <a:buNone/>
              <a:defRPr/>
            </a:pPr>
            <a:endParaRPr lang="fi-FI" altLang="fi-FI"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ian numeron paikkamerkki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rgbClr val="D58B00"/>
              </a:buClr>
              <a:buChar char="•"/>
              <a:defRPr sz="2800" b="1">
                <a:solidFill>
                  <a:schemeClr val="tx1"/>
                </a:solidFill>
                <a:latin typeface="Arial" charset="0"/>
              </a:defRPr>
            </a:lvl1pPr>
            <a:lvl2pPr marL="74295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algn="r" eaLnBrk="1" hangingPunct="1">
              <a:spcBef>
                <a:spcPct val="0"/>
              </a:spcBef>
              <a:buClrTx/>
              <a:buFontTx/>
              <a:buNone/>
            </a:pPr>
            <a:fld id="{FFC4157C-8A1F-4FD2-96C2-6676280CFD2D}" type="slidenum">
              <a:rPr lang="fi-FI" altLang="fi-FI" sz="1400" b="0" smtClean="0"/>
              <a:pPr algn="r" eaLnBrk="1" hangingPunct="1">
                <a:spcBef>
                  <a:spcPct val="0"/>
                </a:spcBef>
                <a:buClrTx/>
                <a:buFontTx/>
                <a:buNone/>
              </a:pPr>
              <a:t>9</a:t>
            </a:fld>
            <a:endParaRPr lang="fi-FI" altLang="fi-FI" sz="1400" b="0" smtClean="0"/>
          </a:p>
        </p:txBody>
      </p:sp>
      <p:sp>
        <p:nvSpPr>
          <p:cNvPr id="10243" name="Suorakulmio 2"/>
          <p:cNvSpPr>
            <a:spLocks noChangeArrowheads="1"/>
          </p:cNvSpPr>
          <p:nvPr/>
        </p:nvSpPr>
        <p:spPr bwMode="auto">
          <a:xfrm>
            <a:off x="468312" y="548680"/>
            <a:ext cx="8351837"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lr>
                <a:srgbClr val="D58B00"/>
              </a:buClr>
              <a:buChar char="•"/>
              <a:defRPr sz="2800" b="1">
                <a:solidFill>
                  <a:schemeClr val="tx1"/>
                </a:solidFill>
                <a:latin typeface="Arial" charset="0"/>
              </a:defRPr>
            </a:lvl1pPr>
            <a:lvl2pPr marL="1028700" indent="-285750" algn="l" eaLnBrk="0" hangingPunct="0">
              <a:spcBef>
                <a:spcPct val="20000"/>
              </a:spcBef>
              <a:buClr>
                <a:srgbClr val="D58B00"/>
              </a:buClr>
              <a:buChar char="•"/>
              <a:defRPr sz="2400">
                <a:solidFill>
                  <a:schemeClr val="tx1"/>
                </a:solidFill>
                <a:latin typeface="Arial" charset="0"/>
              </a:defRPr>
            </a:lvl2pPr>
            <a:lvl3pPr marL="1143000" indent="-228600" algn="l" eaLnBrk="0" hangingPunct="0">
              <a:spcBef>
                <a:spcPct val="20000"/>
              </a:spcBef>
              <a:buClr>
                <a:srgbClr val="D58B00"/>
              </a:buClr>
              <a:buChar char="•"/>
              <a:defRPr sz="2400">
                <a:solidFill>
                  <a:schemeClr val="tx1"/>
                </a:solidFill>
                <a:latin typeface="Arial" charset="0"/>
              </a:defRPr>
            </a:lvl3pPr>
            <a:lvl4pPr marL="1600200" indent="-228600" algn="l" eaLnBrk="0" hangingPunct="0">
              <a:spcBef>
                <a:spcPct val="20000"/>
              </a:spcBef>
              <a:buClr>
                <a:srgbClr val="D58B00"/>
              </a:buClr>
              <a:buChar char="•"/>
              <a:defRPr sz="2000">
                <a:solidFill>
                  <a:schemeClr val="tx1"/>
                </a:solidFill>
                <a:latin typeface="Arial" charset="0"/>
              </a:defRPr>
            </a:lvl4pPr>
            <a:lvl5pPr marL="2057400" indent="-228600" algn="l" eaLnBrk="0" hangingPunct="0">
              <a:spcBef>
                <a:spcPct val="20000"/>
              </a:spcBef>
              <a:buClr>
                <a:srgbClr val="D58B00"/>
              </a:buClr>
              <a:buChar char="•"/>
              <a:defRPr sz="2000">
                <a:solidFill>
                  <a:schemeClr val="tx1"/>
                </a:solidFill>
                <a:latin typeface="Arial" charset="0"/>
              </a:defRPr>
            </a:lvl5pPr>
            <a:lvl6pPr marL="2514600" indent="-228600" eaLnBrk="0" fontAlgn="base" hangingPunct="0">
              <a:spcBef>
                <a:spcPct val="20000"/>
              </a:spcBef>
              <a:spcAft>
                <a:spcPct val="0"/>
              </a:spcAft>
              <a:buClr>
                <a:srgbClr val="D58B00"/>
              </a:buClr>
              <a:buChar char="•"/>
              <a:defRPr sz="2000">
                <a:solidFill>
                  <a:schemeClr val="tx1"/>
                </a:solidFill>
                <a:latin typeface="Arial" charset="0"/>
              </a:defRPr>
            </a:lvl6pPr>
            <a:lvl7pPr marL="2971800" indent="-228600" eaLnBrk="0" fontAlgn="base" hangingPunct="0">
              <a:spcBef>
                <a:spcPct val="20000"/>
              </a:spcBef>
              <a:spcAft>
                <a:spcPct val="0"/>
              </a:spcAft>
              <a:buClr>
                <a:srgbClr val="D58B00"/>
              </a:buClr>
              <a:buChar char="•"/>
              <a:defRPr sz="2000">
                <a:solidFill>
                  <a:schemeClr val="tx1"/>
                </a:solidFill>
                <a:latin typeface="Arial" charset="0"/>
              </a:defRPr>
            </a:lvl7pPr>
            <a:lvl8pPr marL="3429000" indent="-228600" eaLnBrk="0" fontAlgn="base" hangingPunct="0">
              <a:spcBef>
                <a:spcPct val="20000"/>
              </a:spcBef>
              <a:spcAft>
                <a:spcPct val="0"/>
              </a:spcAft>
              <a:buClr>
                <a:srgbClr val="D58B00"/>
              </a:buClr>
              <a:buChar char="•"/>
              <a:defRPr sz="2000">
                <a:solidFill>
                  <a:schemeClr val="tx1"/>
                </a:solidFill>
                <a:latin typeface="Arial" charset="0"/>
              </a:defRPr>
            </a:lvl8pPr>
            <a:lvl9pPr marL="3886200" indent="-228600" eaLnBrk="0" fontAlgn="base" hangingPunct="0">
              <a:spcBef>
                <a:spcPct val="20000"/>
              </a:spcBef>
              <a:spcAft>
                <a:spcPct val="0"/>
              </a:spcAft>
              <a:buClr>
                <a:srgbClr val="D58B00"/>
              </a:buClr>
              <a:buChar char="•"/>
              <a:defRPr sz="2000">
                <a:solidFill>
                  <a:schemeClr val="tx1"/>
                </a:solidFill>
                <a:latin typeface="Arial" charset="0"/>
              </a:defRPr>
            </a:lvl9pPr>
          </a:lstStyle>
          <a:p>
            <a:pPr eaLnBrk="1" hangingPunct="1">
              <a:spcBef>
                <a:spcPct val="0"/>
              </a:spcBef>
              <a:buClrTx/>
              <a:buFontTx/>
              <a:buNone/>
              <a:defRPr/>
            </a:pPr>
            <a:r>
              <a:rPr lang="fi-FI" altLang="fi-FI" sz="2400" dirty="0" smtClean="0"/>
              <a:t>Apurahat ja tulonhankkimiskulut </a:t>
            </a:r>
          </a:p>
          <a:p>
            <a:pPr eaLnBrk="1" hangingPunct="1">
              <a:spcBef>
                <a:spcPct val="0"/>
              </a:spcBef>
              <a:buClrTx/>
              <a:buFontTx/>
              <a:buNone/>
              <a:defRPr/>
            </a:pPr>
            <a:endParaRPr lang="fi-FI" altLang="fi-FI" sz="2400" dirty="0"/>
          </a:p>
          <a:p>
            <a:pPr eaLnBrk="1" hangingPunct="1">
              <a:spcBef>
                <a:spcPct val="0"/>
              </a:spcBef>
              <a:buClrTx/>
              <a:buFontTx/>
              <a:buNone/>
              <a:defRPr/>
            </a:pPr>
            <a:r>
              <a:rPr lang="fi-FI" altLang="fi-FI" sz="2000" b="0" dirty="0" smtClean="0"/>
              <a:t>Jos olet saanut kuluja varten verovapaan apurahan, kulu ei ole vähennyskelpoinen verotuksessa.</a:t>
            </a:r>
          </a:p>
          <a:p>
            <a:pPr eaLnBrk="1" hangingPunct="1">
              <a:spcBef>
                <a:spcPct val="0"/>
              </a:spcBef>
              <a:buClrTx/>
              <a:buFontTx/>
              <a:buNone/>
              <a:defRPr/>
            </a:pPr>
            <a:endParaRPr lang="fi-FI" altLang="fi-FI" sz="2000" b="0" dirty="0" smtClean="0">
              <a:solidFill>
                <a:srgbClr val="215137"/>
              </a:solidFill>
            </a:endParaRPr>
          </a:p>
          <a:p>
            <a:pPr marL="342900" indent="-342900">
              <a:buFont typeface="Wingdings" panose="05000000000000000000" pitchFamily="2" charset="2"/>
              <a:buChar char="§"/>
              <a:defRPr/>
            </a:pPr>
            <a:endParaRPr lang="fi-FI" altLang="fi-FI" sz="1800" b="0" dirty="0">
              <a:latin typeface="Arial" panose="020B0604020202020204" pitchFamily="34" charset="0"/>
              <a:cs typeface="Arial" panose="020B0604020202020204" pitchFamily="34" charset="0"/>
              <a:sym typeface="Wingdings" pitchFamily="2" charset="2"/>
            </a:endParaRPr>
          </a:p>
          <a:p>
            <a:pPr marL="342900" indent="-342900">
              <a:buFont typeface="Wingdings" panose="05000000000000000000" pitchFamily="2" charset="2"/>
              <a:buChar char="§"/>
              <a:defRPr/>
            </a:pPr>
            <a:r>
              <a:rPr lang="fi-FI" altLang="fi-FI" sz="1800" b="0" dirty="0">
                <a:latin typeface="Arial" panose="020B0604020202020204" pitchFamily="34" charset="0"/>
                <a:cs typeface="Arial" panose="020B0604020202020204" pitchFamily="34" charset="0"/>
                <a:sym typeface="Wingdings" pitchFamily="2" charset="2"/>
              </a:rPr>
              <a:t>kulujen kattamiseksi annettua apurahaa ei oteta huomioon myöskään veronalaisen apurahaosuuden määrää laskettaessa  (esimerkki </a:t>
            </a:r>
            <a:r>
              <a:rPr lang="fi-FI" altLang="fi-FI" sz="1800" b="0" dirty="0" smtClean="0">
                <a:latin typeface="Arial" panose="020B0604020202020204" pitchFamily="34" charset="0"/>
                <a:cs typeface="Arial" panose="020B0604020202020204" pitchFamily="34" charset="0"/>
                <a:sym typeface="Wingdings" pitchFamily="2" charset="2"/>
              </a:rPr>
              <a:t>3)</a:t>
            </a:r>
            <a:endParaRPr lang="fi-FI" altLang="fi-FI" sz="1800" b="0" dirty="0">
              <a:latin typeface="Arial" panose="020B0604020202020204" pitchFamily="34" charset="0"/>
              <a:cs typeface="Arial" panose="020B0604020202020204" pitchFamily="34" charset="0"/>
              <a:sym typeface="Wingdings" pitchFamily="2" charset="2"/>
            </a:endParaRPr>
          </a:p>
          <a:p>
            <a:pPr marL="285750" eaLnBrk="1" hangingPunct="1">
              <a:spcBef>
                <a:spcPct val="0"/>
              </a:spcBef>
              <a:buClrTx/>
              <a:buFontTx/>
              <a:buNone/>
              <a:defRPr/>
            </a:pPr>
            <a:endParaRPr lang="fi-FI" altLang="fi-FI" sz="1800" b="0" dirty="0" smtClean="0">
              <a:sym typeface="Wingdings" pitchFamily="2" charset="2"/>
            </a:endParaRPr>
          </a:p>
          <a:p>
            <a:pPr marL="342900" indent="-342900">
              <a:buFont typeface="Wingdings" panose="05000000000000000000" pitchFamily="2" charset="2"/>
              <a:buChar char="§"/>
              <a:defRPr/>
            </a:pPr>
            <a:r>
              <a:rPr lang="fi-FI" altLang="fi-FI" sz="1800" b="0" dirty="0">
                <a:latin typeface="Arial" panose="020B0604020202020204" pitchFamily="34" charset="0"/>
                <a:cs typeface="Arial" panose="020B0604020202020204" pitchFamily="34" charset="0"/>
                <a:sym typeface="Wingdings" pitchFamily="2" charset="2"/>
              </a:rPr>
              <a:t>jos kuluapuraha on ollut suurempi kuin toteutuneiden kulujen määrä eikä käyttämättä jäänyttä apurahaa ole tarvinnut palauttaa apurahan myöntäjälle  </a:t>
            </a:r>
            <a:endParaRPr lang="fi-FI" altLang="fi-FI" sz="1800" b="0" dirty="0" smtClean="0">
              <a:latin typeface="Arial" panose="020B0604020202020204" pitchFamily="34" charset="0"/>
              <a:cs typeface="Arial" panose="020B0604020202020204" pitchFamily="34" charset="0"/>
              <a:sym typeface="Wingdings" pitchFamily="2" charset="2"/>
            </a:endParaRPr>
          </a:p>
          <a:p>
            <a:pPr>
              <a:buNone/>
              <a:defRPr/>
            </a:pPr>
            <a:r>
              <a:rPr lang="fi-FI" altLang="fi-FI" sz="1800" b="0" dirty="0">
                <a:latin typeface="Arial" panose="020B0604020202020204" pitchFamily="34" charset="0"/>
                <a:cs typeface="Arial" panose="020B0604020202020204" pitchFamily="34" charset="0"/>
                <a:sym typeface="Wingdings" pitchFamily="2" charset="2"/>
              </a:rPr>
              <a:t>	</a:t>
            </a:r>
            <a:endParaRPr lang="fi-FI" altLang="fi-FI" sz="1800" b="0" dirty="0" smtClean="0">
              <a:latin typeface="Arial" panose="020B0604020202020204" pitchFamily="34" charset="0"/>
              <a:cs typeface="Arial" panose="020B0604020202020204" pitchFamily="34" charset="0"/>
              <a:sym typeface="Wingdings" pitchFamily="2" charset="2"/>
            </a:endParaRPr>
          </a:p>
          <a:p>
            <a:pPr>
              <a:buNone/>
              <a:defRPr/>
            </a:pPr>
            <a:r>
              <a:rPr lang="fi-FI" altLang="fi-FI" sz="1800" b="0" dirty="0">
                <a:latin typeface="Arial" panose="020B0604020202020204" pitchFamily="34" charset="0"/>
                <a:cs typeface="Arial" panose="020B0604020202020204" pitchFamily="34" charset="0"/>
                <a:sym typeface="Wingdings" pitchFamily="2" charset="2"/>
              </a:rPr>
              <a:t>	</a:t>
            </a:r>
            <a:r>
              <a:rPr lang="fi-FI" altLang="fi-FI" sz="1800" b="0" dirty="0" smtClean="0">
                <a:latin typeface="Arial" panose="020B0604020202020204" pitchFamily="34" charset="0"/>
                <a:cs typeface="Arial" panose="020B0604020202020204" pitchFamily="34" charset="0"/>
                <a:sym typeface="Wingdings" pitchFamily="2" charset="2"/>
              </a:rPr>
              <a:t>&gt;  </a:t>
            </a:r>
            <a:r>
              <a:rPr lang="fi-FI" altLang="fi-FI" sz="1800" b="0" dirty="0">
                <a:latin typeface="Arial" panose="020B0604020202020204" pitchFamily="34" charset="0"/>
                <a:cs typeface="Arial" panose="020B0604020202020204" pitchFamily="34" charset="0"/>
                <a:sym typeface="Wingdings" pitchFamily="2" charset="2"/>
              </a:rPr>
              <a:t>ylimenevä osa apurahasta on otettava huomioon veronalaisen </a:t>
            </a:r>
            <a:r>
              <a:rPr lang="fi-FI" altLang="fi-FI" sz="1800" b="0" dirty="0" smtClean="0">
                <a:latin typeface="Arial" panose="020B0604020202020204" pitchFamily="34" charset="0"/>
                <a:cs typeface="Arial" panose="020B0604020202020204" pitchFamily="34" charset="0"/>
                <a:sym typeface="Wingdings" pitchFamily="2" charset="2"/>
              </a:rPr>
              <a:t>	apuraha-osuuden </a:t>
            </a:r>
            <a:r>
              <a:rPr lang="fi-FI" altLang="fi-FI" sz="1800" b="0" dirty="0">
                <a:latin typeface="Arial" panose="020B0604020202020204" pitchFamily="34" charset="0"/>
                <a:cs typeface="Arial" panose="020B0604020202020204" pitchFamily="34" charset="0"/>
                <a:sym typeface="Wingdings" pitchFamily="2" charset="2"/>
              </a:rPr>
              <a:t>laskennassa (esimerkki </a:t>
            </a:r>
            <a:r>
              <a:rPr lang="fi-FI" altLang="fi-FI" sz="1800" b="0" dirty="0" smtClean="0">
                <a:latin typeface="Arial" panose="020B0604020202020204" pitchFamily="34" charset="0"/>
                <a:cs typeface="Arial" panose="020B0604020202020204" pitchFamily="34" charset="0"/>
                <a:sym typeface="Wingdings" pitchFamily="2" charset="2"/>
              </a:rPr>
              <a:t>4)   </a:t>
            </a:r>
            <a:endParaRPr lang="fi-FI" altLang="fi-FI" sz="1800" b="0" dirty="0">
              <a:latin typeface="Arial" panose="020B0604020202020204" pitchFamily="34" charset="0"/>
              <a:cs typeface="Arial" panose="020B0604020202020204" pitchFamily="34" charset="0"/>
              <a:sym typeface="Wingdings" pitchFamily="2" charset="2"/>
            </a:endParaRPr>
          </a:p>
          <a:p>
            <a:pPr marL="285750" eaLnBrk="1" hangingPunct="1">
              <a:spcBef>
                <a:spcPct val="0"/>
              </a:spcBef>
              <a:buClrTx/>
              <a:buFontTx/>
              <a:buNone/>
              <a:defRPr/>
            </a:pPr>
            <a:r>
              <a:rPr lang="fi-FI" altLang="fi-FI" sz="1600" b="0" dirty="0" smtClean="0">
                <a:solidFill>
                  <a:srgbClr val="215137"/>
                </a:solidFill>
                <a:sym typeface="Wingdings" pitchFamily="2" charset="2"/>
              </a:rPr>
              <a:t>    </a:t>
            </a:r>
            <a:endParaRPr lang="fi-FI" altLang="fi-FI" sz="1800" b="0" dirty="0" smtClean="0">
              <a:solidFill>
                <a:srgbClr val="215137"/>
              </a:solidFill>
              <a:sym typeface="Wingdings" pitchFamily="2" charset="2"/>
            </a:endParaRPr>
          </a:p>
          <a:p>
            <a:pPr eaLnBrk="1" hangingPunct="1">
              <a:spcBef>
                <a:spcPct val="0"/>
              </a:spcBef>
              <a:buClrTx/>
              <a:buFontTx/>
              <a:buNone/>
              <a:defRPr/>
            </a:pPr>
            <a:endParaRPr lang="fi-FI" altLang="fi-FI" sz="1800" b="0" dirty="0" smtClean="0">
              <a:solidFill>
                <a:srgbClr val="215137"/>
              </a:solidFill>
              <a:sym typeface="Wingdings" pitchFamily="2" charset="2"/>
            </a:endParaRPr>
          </a:p>
          <a:p>
            <a:pPr eaLnBrk="1" hangingPunct="1">
              <a:spcBef>
                <a:spcPct val="0"/>
              </a:spcBef>
              <a:buClrTx/>
              <a:buFontTx/>
              <a:buNone/>
              <a:defRPr/>
            </a:pPr>
            <a:endParaRPr lang="fi-FI" altLang="fi-FI" sz="1800" b="0" dirty="0" smtClean="0">
              <a:solidFill>
                <a:srgbClr val="215137"/>
              </a:solidFill>
              <a:sym typeface="Wingdings" pitchFamily="2" charset="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erohallinto">
  <a:themeElements>
    <a:clrScheme name="">
      <a:dk1>
        <a:srgbClr val="000000"/>
      </a:dk1>
      <a:lt1>
        <a:srgbClr val="FFFFFF"/>
      </a:lt1>
      <a:dk2>
        <a:srgbClr val="215134"/>
      </a:dk2>
      <a:lt2>
        <a:srgbClr val="CCCCCC"/>
      </a:lt2>
      <a:accent1>
        <a:srgbClr val="215134"/>
      </a:accent1>
      <a:accent2>
        <a:srgbClr val="D58B00"/>
      </a:accent2>
      <a:accent3>
        <a:srgbClr val="FFFFFF"/>
      </a:accent3>
      <a:accent4>
        <a:srgbClr val="000000"/>
      </a:accent4>
      <a:accent5>
        <a:srgbClr val="ABB3AE"/>
      </a:accent5>
      <a:accent6>
        <a:srgbClr val="C17D00"/>
      </a:accent6>
      <a:hlink>
        <a:srgbClr val="90A89A"/>
      </a:hlink>
      <a:folHlink>
        <a:srgbClr val="EAC580"/>
      </a:folHlink>
    </a:clrScheme>
    <a:fontScheme name="Verohallint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lnDef>
  </a:objectDefaults>
  <a:extraClrSchemeLst>
    <a:extraClrScheme>
      <a:clrScheme name="Verohallint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erohallint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erohallint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erohallint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erohallint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erohallint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erohallint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67061aa-9e88-40f9-a868-f658d075011e"/>
    <VeroDocumentType xmlns="3c394618-7bd0-4b90-a3f4-f32cc6d3ebd3" xsi:nil="true"/>
    <TaxKeywordTaxHTField xmlns="367061aa-9e88-40f9-a868-f658d075011e">
      <Terms xmlns="http://schemas.microsoft.com/office/infopath/2007/PartnerControls"/>
    </TaxKeywordTaxHTField>
    <_dlc_ExpireDateSaved xmlns="http://schemas.microsoft.com/sharepoint/v3" xsi:nil="true"/>
    <_dlc_ExpireDate xmlns="http://schemas.microsoft.com/sharepoint/v3">2017-10-19T07:43:20+00:00</_dlc_ExpireDate>
  </documentManagement>
</p:properties>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Asiakirja" ma:contentTypeID="0x010100C9F68548B069E048901098EC7DD1C6DD" ma:contentTypeVersion="6" ma:contentTypeDescription="Luo uusi asiakirja." ma:contentTypeScope="" ma:versionID="e1700df97d219d930b068c3ffad67a7f">
  <xsd:schema xmlns:xsd="http://www.w3.org/2001/XMLSchema" xmlns:xs="http://www.w3.org/2001/XMLSchema" xmlns:p="http://schemas.microsoft.com/office/2006/metadata/properties" xmlns:ns1="http://schemas.microsoft.com/sharepoint/v3" xmlns:ns2="367061aa-9e88-40f9-a868-f658d075011e" xmlns:ns3="3c394618-7bd0-4b90-a3f4-f32cc6d3ebd3" targetNamespace="http://schemas.microsoft.com/office/2006/metadata/properties" ma:root="true" ma:fieldsID="9e4dc8c72fd63f3940f224ad05bdd488" ns1:_="" ns2:_="" ns3:_="">
    <xsd:import namespace="http://schemas.microsoft.com/sharepoint/v3"/>
    <xsd:import namespace="367061aa-9e88-40f9-a868-f658d075011e"/>
    <xsd:import namespace="3c394618-7bd0-4b90-a3f4-f32cc6d3ebd3"/>
    <xsd:element name="properties">
      <xsd:complexType>
        <xsd:sequence>
          <xsd:element name="documentManagement">
            <xsd:complexType>
              <xsd:all>
                <xsd:element ref="ns2:TaxCatchAll" minOccurs="0"/>
                <xsd:element ref="ns2:TaxKeywordTaxHTField" minOccurs="0"/>
                <xsd:element ref="ns3:VeroDocumentType" minOccurs="0"/>
                <xsd:element ref="ns1:_dlc_ExpireDateSaved" minOccurs="0"/>
                <xsd:element ref="ns1:_dlc_ExpireDate"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pireDateSaved" ma:index="12" nillable="true" ma:displayName="Alkuperäinen vanhenemispäivämäärä" ma:description="" ma:hidden="true" ma:internalName="_dlc_ExpireDateSaved" ma:readOnly="true">
      <xsd:simpleType>
        <xsd:restriction base="dms:DateTime"/>
      </xsd:simpleType>
    </xsd:element>
    <xsd:element name="_dlc_ExpireDate" ma:index="13" nillable="true" ma:displayName="Vanhenemispäivämäärä" ma:description="" ma:hidden="true" ma:indexed="true" ma:internalName="_dlc_ExpireDate" ma:readOnly="true">
      <xsd:simpleType>
        <xsd:restriction base="dms:DateTime"/>
      </xsd:simpleType>
    </xsd:element>
    <xsd:element name="_dlc_Exempt" ma:index="14" nillable="true" ma:displayName="Vapauta käytännöstä" ma:description=""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67061aa-9e88-40f9-a868-f658d075011e"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33a82d91-e1f2-4553-9b6f-a26de281709f}" ma:internalName="TaxCatchAll" ma:showField="CatchAllData" ma:web="{391018ba-182d-4012-a516-c32130393681}">
      <xsd:complexType>
        <xsd:complexContent>
          <xsd:extension base="dms:MultiChoiceLookup">
            <xsd:sequence>
              <xsd:element name="Value" type="dms:Lookup" maxOccurs="unbounded" minOccurs="0" nillable="true"/>
            </xsd:sequence>
          </xsd:extension>
        </xsd:complexContent>
      </xsd:complexType>
    </xsd:element>
    <xsd:element name="TaxKeywordTaxHTField" ma:index="10" nillable="true" ma:taxonomy="true" ma:internalName="TaxKeywordTaxHTField" ma:taxonomyFieldName="TaxKeyword" ma:displayName="Yrityksen avainsanat" ma:fieldId="{23f27201-bee3-471e-b2e7-b64fd8b7ca38}" ma:taxonomyMulti="true" ma:sspId="f4ad869e-8771-4c47-8567-6d44bf76f8fc"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c394618-7bd0-4b90-a3f4-f32cc6d3ebd3" elementFormDefault="qualified">
    <xsd:import namespace="http://schemas.microsoft.com/office/2006/documentManagement/types"/>
    <xsd:import namespace="http://schemas.microsoft.com/office/infopath/2007/PartnerControls"/>
    <xsd:element name="VeroDocumentType" ma:index="11" nillable="true" ma:displayName="Dokumentin tyyppi" ma:internalName="VeroDocumentType">
      <xsd:simpleType>
        <xsd:restriction base="dms:Choice">
          <xsd:enumeration value="Aikataulu"/>
          <xsd:enumeration value="Asettamispäätös"/>
          <xsd:enumeration value="Demo"/>
          <xsd:enumeration value="Esityslista"/>
          <xsd:enumeration value="Esitysmateriaali"/>
          <xsd:enumeration value="Kansilehti"/>
          <xsd:enumeration value="Kirje"/>
          <xsd:enumeration value="Kirjepohja"/>
          <xsd:enumeration value="Kutsu"/>
          <xsd:enumeration value="Kuva"/>
          <xsd:enumeration value="Laskelma"/>
          <xsd:enumeration value="Laskuri"/>
          <xsd:enumeration value="Lausunto"/>
          <xsd:enumeration value="Luonnos"/>
          <xsd:enumeration value="Muistio"/>
          <xsd:enumeration value="Muutoslomake"/>
          <xsd:enumeration value="Määrittely"/>
          <xsd:enumeration value="Ohje"/>
          <xsd:enumeration value="Päätös"/>
          <xsd:enumeration value="Pöytäkirja"/>
          <xsd:enumeration value="Raportti"/>
          <xsd:enumeration value="Ratkaisu"/>
          <xsd:enumeration value="Saate"/>
          <xsd:enumeration value="Suunnitelma"/>
          <xsd:enumeration value="Tiedote"/>
          <xsd:enumeration value="Tilasto"/>
          <xsd:enumeration value="Uutinen"/>
          <xsd:enumeration value="Uutiskirj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D183D7-6B90-49F0-9D56-28B75B65BE80}">
  <ds:schemaRefs>
    <ds:schemaRef ds:uri="http://purl.org/dc/dcmitype/"/>
    <ds:schemaRef ds:uri="http://www.w3.org/XML/1998/namespace"/>
    <ds:schemaRef ds:uri="http://schemas.microsoft.com/office/2006/metadata/properties"/>
    <ds:schemaRef ds:uri="http://purl.org/dc/terms/"/>
    <ds:schemaRef ds:uri="http://schemas.microsoft.com/office/infopath/2007/PartnerControls"/>
    <ds:schemaRef ds:uri="http://schemas.openxmlformats.org/package/2006/metadata/core-properties"/>
    <ds:schemaRef ds:uri="3c394618-7bd0-4b90-a3f4-f32cc6d3ebd3"/>
    <ds:schemaRef ds:uri="http://schemas.microsoft.com/office/2006/documentManagement/types"/>
    <ds:schemaRef ds:uri="367061aa-9e88-40f9-a868-f658d075011e"/>
    <ds:schemaRef ds:uri="http://schemas.microsoft.com/sharepoint/v3"/>
    <ds:schemaRef ds:uri="http://purl.org/dc/elements/1.1/"/>
  </ds:schemaRefs>
</ds:datastoreItem>
</file>

<file path=customXml/itemProps2.xml><?xml version="1.0" encoding="utf-8"?>
<ds:datastoreItem xmlns:ds="http://schemas.openxmlformats.org/officeDocument/2006/customXml" ds:itemID="{EC546FBF-D25C-406C-B058-FA7721F3C989}">
  <ds:schemaRefs>
    <ds:schemaRef ds:uri="http://schemas.microsoft.com/office/2006/metadata/longProperties"/>
  </ds:schemaRefs>
</ds:datastoreItem>
</file>

<file path=customXml/itemProps3.xml><?xml version="1.0" encoding="utf-8"?>
<ds:datastoreItem xmlns:ds="http://schemas.openxmlformats.org/officeDocument/2006/customXml" ds:itemID="{090FAB95-F3D4-4653-BE93-2F0C4FA1E99F}">
  <ds:schemaRefs>
    <ds:schemaRef ds:uri="http://schemas.microsoft.com/sharepoint/v3/contenttype/forms"/>
  </ds:schemaRefs>
</ds:datastoreItem>
</file>

<file path=customXml/itemProps4.xml><?xml version="1.0" encoding="utf-8"?>
<ds:datastoreItem xmlns:ds="http://schemas.openxmlformats.org/officeDocument/2006/customXml" ds:itemID="{F36EF0CF-E28F-4DAD-B0E7-B71B825179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67061aa-9e88-40f9-a868-f658d075011e"/>
    <ds:schemaRef ds:uri="3c394618-7bd0-4b90-a3f4-f32cc6d3eb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C:\Program Files\Officemallit\hallinnon_yhteiset\Verohallinto.pot</Template>
  <TotalTime>9430</TotalTime>
  <Words>1611</Words>
  <Application>Microsoft Office PowerPoint</Application>
  <PresentationFormat>Näytössä katseltava diaesitys (4:3)</PresentationFormat>
  <Paragraphs>428</Paragraphs>
  <Slides>29</Slides>
  <Notes>26</Notes>
  <HiddenSlides>0</HiddenSlides>
  <MMClips>0</MMClips>
  <ScaleCrop>false</ScaleCrop>
  <HeadingPairs>
    <vt:vector size="4" baseType="variant">
      <vt:variant>
        <vt:lpstr>Teema</vt:lpstr>
      </vt:variant>
      <vt:variant>
        <vt:i4>1</vt:i4>
      </vt:variant>
      <vt:variant>
        <vt:lpstr>Dian otsikot</vt:lpstr>
      </vt:variant>
      <vt:variant>
        <vt:i4>29</vt:i4>
      </vt:variant>
    </vt:vector>
  </HeadingPairs>
  <TitlesOfParts>
    <vt:vector size="30" baseType="lpstr">
      <vt:lpstr>Verohallinto</vt:lpstr>
      <vt:lpstr>Apurahat </vt:lpstr>
      <vt:lpstr>PowerPoint-esitys</vt:lpstr>
      <vt:lpstr>PowerPoint-esitys</vt:lpstr>
      <vt:lpstr>Erilaisia apurahoja</vt:lpstr>
      <vt:lpstr>Erilaisia apurahoja</vt:lpstr>
      <vt:lpstr>Erilaisia apurahoja</vt:lpstr>
      <vt:lpstr>PowerPoint-esitys</vt:lpstr>
      <vt:lpstr>PowerPoint-esitys</vt:lpstr>
      <vt:lpstr>PowerPoint-esitys</vt:lpstr>
      <vt:lpstr>Apurahat ja tulonhankkimiskulut</vt:lpstr>
      <vt:lpstr>PowerPoint-esitys</vt:lpstr>
      <vt:lpstr>Tieteenharjoittajan tavallisia tulonhankkimiskuluja </vt:lpstr>
      <vt:lpstr>PowerPoint-esitys</vt:lpstr>
      <vt:lpstr>Lisääntyneet elantokustannukset</vt:lpstr>
      <vt:lpstr>PowerPoint-esitys</vt:lpstr>
      <vt:lpstr>PowerPoint-esitys</vt:lpstr>
      <vt:lpstr>PowerPoint-esitys</vt:lpstr>
      <vt:lpstr>Esimerkki 1 jatkuu</vt:lpstr>
      <vt:lpstr>PowerPoint-esitys</vt:lpstr>
      <vt:lpstr>PowerPoint-esitys</vt:lpstr>
      <vt:lpstr>PowerPoint-esitys</vt:lpstr>
      <vt:lpstr>  Apurahoihin perustuvat Myel-vakuutusmaksut </vt:lpstr>
      <vt:lpstr>PowerPoint-esitys</vt:lpstr>
      <vt:lpstr>Näin ilmoitat apurahan verotuksessa</vt:lpstr>
      <vt:lpstr>Näin ilmoitat apurahan verotuksessa</vt:lpstr>
      <vt:lpstr>Apurahan ilmoittaminen</vt:lpstr>
      <vt:lpstr>Apurahasta menevän veron maksaminen   </vt:lpstr>
      <vt:lpstr>Kysyttävää?</vt:lpstr>
      <vt:lpstr>PowerPoint-esitys</vt:lpstr>
    </vt:vector>
  </TitlesOfParts>
  <Manager>Verohallinto</Manager>
  <Company>Verohallinto</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APURAHAT JA VEROTUS</dc:title>
  <dc:subject>Verohallinnon PowerPoint-esityspohja</dc:subject>
  <dc:creator>Isotupa Raija-Leena (Pääkaupunkiseutu)</dc:creator>
  <cp:lastModifiedBy>Riikka Kohtamäki</cp:lastModifiedBy>
  <cp:revision>467</cp:revision>
  <cp:lastPrinted>2016-10-10T06:38:53Z</cp:lastPrinted>
  <dcterms:created xsi:type="dcterms:W3CDTF">2008-03-17T08:04:49Z</dcterms:created>
  <dcterms:modified xsi:type="dcterms:W3CDTF">2016-10-19T09:59:50Z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MyDocuments">
    <vt:lpwstr>1</vt:lpwstr>
  </property>
  <property fmtid="{D5CDD505-2E9C-101B-9397-08002B2CF9AE}" pid="3" name="ContentTypeId">
    <vt:lpwstr>0x010100C9F68548B069E048901098EC7DD1C6DD</vt:lpwstr>
  </property>
  <property fmtid="{D5CDD505-2E9C-101B-9397-08002B2CF9AE}" pid="4" name="TaxKeyword">
    <vt:lpwstr/>
  </property>
  <property fmtid="{D5CDD505-2E9C-101B-9397-08002B2CF9AE}" pid="5" name="_dlc_policyId">
    <vt:lpwstr>/tyotilat/luento/Jaetut asiakirjat</vt:lpwstr>
  </property>
  <property fmtid="{D5CDD505-2E9C-101B-9397-08002B2CF9AE}" pid="6" name="ItemRetentionFormula">
    <vt:lpwstr>&lt;formula id="Microsoft.Office.RecordsManagement.PolicyFeatures.Expiration.Formula.BuiltIn"&gt;&lt;number&gt;1&lt;/number&gt;&lt;property&gt;Modified&lt;/property&gt;&lt;propertyId&gt;28cf69c5-fa48-462a-b5cd-27b6f9d2bd5f&lt;/propertyId&gt;&lt;period&gt;years&lt;/period&gt;&lt;/formula&gt;</vt:lpwstr>
  </property>
</Properties>
</file>