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4"/>
  </p:sldMasterIdLst>
  <p:notesMasterIdLst>
    <p:notesMasterId r:id="rId22"/>
  </p:notesMasterIdLst>
  <p:handoutMasterIdLst>
    <p:handoutMasterId r:id="rId23"/>
  </p:handoutMasterIdLst>
  <p:sldIdLst>
    <p:sldId id="256" r:id="rId5"/>
    <p:sldId id="257" r:id="rId6"/>
    <p:sldId id="269" r:id="rId7"/>
    <p:sldId id="262" r:id="rId8"/>
    <p:sldId id="268" r:id="rId9"/>
    <p:sldId id="258" r:id="rId10"/>
    <p:sldId id="259" r:id="rId11"/>
    <p:sldId id="273" r:id="rId12"/>
    <p:sldId id="270" r:id="rId13"/>
    <p:sldId id="260" r:id="rId14"/>
    <p:sldId id="274" r:id="rId15"/>
    <p:sldId id="271" r:id="rId16"/>
    <p:sldId id="272" r:id="rId17"/>
    <p:sldId id="264" r:id="rId18"/>
    <p:sldId id="261" r:id="rId19"/>
    <p:sldId id="265" r:id="rId20"/>
    <p:sldId id="275" r:id="rId21"/>
  </p:sldIdLst>
  <p:sldSz cx="9144000" cy="6858000" type="screen4x3"/>
  <p:notesSz cx="6797675" cy="9926638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999999"/>
    <a:srgbClr val="E6E6E6"/>
    <a:srgbClr val="215134"/>
    <a:srgbClr val="D58B00"/>
    <a:srgbClr val="2151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01" autoAdjust="0"/>
    <p:restoredTop sz="94660" autoAdjust="0"/>
  </p:normalViewPr>
  <p:slideViewPr>
    <p:cSldViewPr>
      <p:cViewPr>
        <p:scale>
          <a:sx n="100" d="100"/>
          <a:sy n="100" d="100"/>
        </p:scale>
        <p:origin x="-372" y="-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944DD4C9-B792-4A75-8F50-6C79019AA4A1}" type="datetime1">
              <a:rPr lang="fi-FI"/>
              <a:pPr>
                <a:defRPr/>
              </a:pPr>
              <a:t>17.5.2016</a:t>
            </a:fld>
            <a:endParaRPr lang="fi-FI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363A872B-73AD-4357-BF83-AEF1FDA69BF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53314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E2D46252-6D76-4FD1-9BF7-680A80444302}" type="datetime1">
              <a:rPr lang="fi-FI"/>
              <a:pPr>
                <a:defRPr/>
              </a:pPr>
              <a:t>17.5.2016</a:t>
            </a:fld>
            <a:endParaRPr lang="fi-FI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8C29784E-0C1A-496A-8737-71F70BA7832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9636128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C4EEA7-25D9-43BB-BB11-7688BCF43FD0}" type="datetime1">
              <a:rPr lang="fi-FI" altLang="fi-FI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17.5.2016</a:t>
            </a:fld>
            <a:endParaRPr lang="fi-FI" altLang="fi-FI" dirty="0" smtClean="0">
              <a:latin typeface="Arial" charset="0"/>
            </a:endParaRPr>
          </a:p>
        </p:txBody>
      </p:sp>
      <p:sp>
        <p:nvSpPr>
          <p:cNvPr id="614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4D5722E-8056-4CFD-87ED-C488DD5DC8FA}" type="slidenum">
              <a:rPr lang="fi-FI" altLang="fi-FI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fi-FI" altLang="fi-FI" dirty="0" smtClean="0">
              <a:latin typeface="Arial" charset="0"/>
            </a:endParaRPr>
          </a:p>
        </p:txBody>
      </p:sp>
      <p:sp>
        <p:nvSpPr>
          <p:cNvPr id="61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altLang="fi-FI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E8689F-AB5D-4206-AD7B-8E490EB02E27}" type="datetime1">
              <a:rPr lang="fi-FI" altLang="fi-FI" b="0" smtClean="0"/>
              <a:pPr eaLnBrk="1" hangingPunct="1"/>
              <a:t>17.5.2016</a:t>
            </a:fld>
            <a:endParaRPr lang="fi-FI" altLang="fi-FI" b="0" dirty="0" smtClean="0"/>
          </a:p>
        </p:txBody>
      </p:sp>
      <p:sp>
        <p:nvSpPr>
          <p:cNvPr id="2662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80AE6BC-3722-43B0-ABE0-752DCBC9E590}" type="slidenum">
              <a:rPr lang="fi-FI" altLang="fi-FI" b="0" smtClean="0"/>
              <a:pPr eaLnBrk="1" hangingPunct="1"/>
              <a:t>5</a:t>
            </a:fld>
            <a:endParaRPr lang="fi-FI" altLang="fi-FI" b="0" dirty="0" smtClean="0"/>
          </a:p>
        </p:txBody>
      </p:sp>
      <p:sp>
        <p:nvSpPr>
          <p:cNvPr id="2662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662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i-FI" altLang="fi-FI" dirty="0" smtClean="0"/>
              <a:t>Makeisvero: Verotuksella</a:t>
            </a:r>
            <a:r>
              <a:rPr lang="fi-FI" altLang="fi-FI" baseline="0" dirty="0" smtClean="0"/>
              <a:t> pyritään ohjaamaan kuluttajien käyttäytymistä. Ylimääräisellä verolla halutaan vähentää tuotteen ostamista ja samalla kerätä lisää verotuloja. Muita kulutusta ohjaavia veroja: Alkoholivero, tupakkavero, polttoainevero</a:t>
            </a:r>
            <a:endParaRPr lang="fi-FI" altLang="fi-FI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3" y="6119813"/>
            <a:ext cx="1468437" cy="4556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uusi_logo_himme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500" y="1841500"/>
            <a:ext cx="3175000" cy="317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2057400" y="6096000"/>
            <a:ext cx="6705600" cy="0"/>
          </a:xfrm>
          <a:prstGeom prst="line">
            <a:avLst/>
          </a:prstGeom>
          <a:noFill/>
          <a:ln w="19050">
            <a:solidFill>
              <a:srgbClr val="FF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09600" y="1981200"/>
            <a:ext cx="8001000" cy="1447800"/>
          </a:xfrm>
        </p:spPr>
        <p:txBody>
          <a:bodyPr/>
          <a:lstStyle>
            <a:lvl1pPr algn="ctr"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noProof="0" smtClean="0"/>
              <a:t>Muokkaa perustyyl. napsautt.</a:t>
            </a:r>
            <a:endParaRPr lang="fi-FI" noProof="0" dirty="0" smtClean="0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noProof="0" smtClean="0"/>
              <a:t>Muokkaa alaotsikon perustyyliä napsautt.</a:t>
            </a:r>
            <a:endParaRPr lang="fi-FI" noProof="0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A42E0-AB54-42D5-9C5A-1455F436B7BD}" type="datetime1">
              <a:rPr lang="fi-FI"/>
              <a:pPr>
                <a:defRPr/>
              </a:pPr>
              <a:t>17.5.2016</a:t>
            </a:fld>
            <a:endParaRPr lang="fi-FI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1981200" y="6096000"/>
            <a:ext cx="5029200" cy="533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6C245-FB82-4557-8926-63A55C0DC22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9508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A7BAF-768A-4735-8CF1-5E0C70A956F2}" type="datetime1">
              <a:rPr lang="fi-FI"/>
              <a:pPr>
                <a:defRPr/>
              </a:pPr>
              <a:t>17.5.2016</a:t>
            </a:fld>
            <a:endParaRPr lang="fi-FI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CC5FC-2BCB-4656-A463-93797F034C6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98758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724650" y="152400"/>
            <a:ext cx="2114550" cy="5867400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191250" cy="586740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8CBDA-35BF-4AFF-AF29-2A6C1109BDFA}" type="datetime1">
              <a:rPr lang="fi-FI"/>
              <a:pPr>
                <a:defRPr/>
              </a:pPr>
              <a:t>17.5.2016</a:t>
            </a:fld>
            <a:endParaRPr lang="fi-FI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1D53C8-2336-4CEC-8411-AF5CD2CB525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02700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C7E8A3-728F-4A61-9090-E1C6F20BB129}" type="datetime1">
              <a:rPr lang="fi-FI"/>
              <a:pPr>
                <a:defRPr/>
              </a:pPr>
              <a:t>17.5.2016</a:t>
            </a:fld>
            <a:endParaRPr lang="fi-FI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218F5-2E25-47B2-96A0-49F87F08A49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1219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E97985-9A6D-467E-A2E3-44D7A18D37C0}" type="datetime1">
              <a:rPr lang="fi-FI"/>
              <a:pPr>
                <a:defRPr/>
              </a:pPr>
              <a:t>17.5.2016</a:t>
            </a:fld>
            <a:endParaRPr lang="fi-FI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77EA4-E204-42C2-A00A-E1353B2E37D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6312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1219200" y="1447800"/>
            <a:ext cx="37338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105400" y="1447800"/>
            <a:ext cx="37338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7D87F-B858-467C-8422-FBBF2ED4BDB4}" type="datetime1">
              <a:rPr lang="fi-FI"/>
              <a:pPr>
                <a:defRPr/>
              </a:pPr>
              <a:t>17.5.2016</a:t>
            </a:fld>
            <a:endParaRPr lang="fi-FI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758B8-C604-492A-A65A-224CF5F491C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9714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8AF1D9-5BEF-4F21-A323-3B0BC7D0462A}" type="datetime1">
              <a:rPr lang="fi-FI"/>
              <a:pPr>
                <a:defRPr/>
              </a:pPr>
              <a:t>17.5.2016</a:t>
            </a:fld>
            <a:endParaRPr lang="fi-FI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84F87-74AF-46D1-A605-7139AE62C46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0221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0EF78B-D1B2-40F9-B831-9F6D2BE97831}" type="datetime1">
              <a:rPr lang="fi-FI"/>
              <a:pPr>
                <a:defRPr/>
              </a:pPr>
              <a:t>17.5.2016</a:t>
            </a:fld>
            <a:endParaRPr lang="fi-FI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8B039-F8D7-4694-AA4E-EB9B296F6AA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81175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9D5238-DD70-4B03-9F0B-F7C188373B85}" type="datetime1">
              <a:rPr lang="fi-FI"/>
              <a:pPr>
                <a:defRPr/>
              </a:pPr>
              <a:t>17.5.2016</a:t>
            </a:fld>
            <a:endParaRPr lang="fi-FI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73445-749A-4606-B0AE-E4A7226D189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4602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79E7A-2DEA-4782-BD14-8ECB724F60BA}" type="datetime1">
              <a:rPr lang="fi-FI"/>
              <a:pPr>
                <a:defRPr/>
              </a:pPr>
              <a:t>17.5.2016</a:t>
            </a:fld>
            <a:endParaRPr lang="fi-FI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A5571-A477-4BF1-BF69-F5DDD5F925B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638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i-FI" noProof="0" smtClean="0"/>
              <a:t>Lisää kuva napsauttamalla kuvaketta</a:t>
            </a:r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194C13-A854-4704-B228-066884837F3D}" type="datetime1">
              <a:rPr lang="fi-FI"/>
              <a:pPr>
                <a:defRPr/>
              </a:pPr>
              <a:t>17.5.2016</a:t>
            </a:fld>
            <a:endParaRPr lang="fi-FI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8333-9D4E-4B2D-8B65-9525DCA6ECF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020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342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D145DA88-EC13-4DEC-9EB6-098FF74714B1}" type="datetime1">
              <a:rPr lang="fi-FI"/>
              <a:pPr>
                <a:defRPr/>
              </a:pPr>
              <a:t>17.5.2016</a:t>
            </a:fld>
            <a:endParaRPr lang="fi-FI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81200" y="6096000"/>
            <a:ext cx="4876800" cy="533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10000"/>
              </a:lnSpc>
              <a:defRPr sz="1400" b="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0960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1C5293CD-A2C5-44B6-A844-6CA8F720F93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otsikon perustyyliä napsauttamalla</a:t>
            </a:r>
          </a:p>
        </p:txBody>
      </p:sp>
      <p:sp>
        <p:nvSpPr>
          <p:cNvPr id="1030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447800"/>
            <a:ext cx="7620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</a:p>
        </p:txBody>
      </p:sp>
      <p:pic>
        <p:nvPicPr>
          <p:cNvPr id="1031" name="Picture 8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3" y="6119813"/>
            <a:ext cx="1468437" cy="4556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Line 10"/>
          <p:cNvSpPr>
            <a:spLocks noChangeShapeType="1"/>
          </p:cNvSpPr>
          <p:nvPr/>
        </p:nvSpPr>
        <p:spPr bwMode="auto">
          <a:xfrm>
            <a:off x="2057400" y="6096000"/>
            <a:ext cx="6705600" cy="0"/>
          </a:xfrm>
          <a:prstGeom prst="line">
            <a:avLst/>
          </a:prstGeom>
          <a:noFill/>
          <a:ln w="19050">
            <a:solidFill>
              <a:srgbClr val="FF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D58B00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D58B00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D58B00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D58B00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.vero.fi/Demo_VIV2014/Asiakasvalinta.aspx?asiakas=7f1571f773824b57bb5fa556b1dfde5f" TargetMode="External"/><Relationship Id="rId2" Type="http://schemas.openxmlformats.org/officeDocument/2006/relationships/hyperlink" Target="http://vero.fi/veroilmoitus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vero.fi/tilinumero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vero.fi/fi-FI/Henkiloasiakkaat/Vahennykse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vero.fi/verokortti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636912"/>
            <a:ext cx="8001000" cy="1584176"/>
          </a:xfrm>
        </p:spPr>
        <p:txBody>
          <a:bodyPr/>
          <a:lstStyle/>
          <a:p>
            <a:pPr eaLnBrk="1" hangingPunct="1"/>
            <a:r>
              <a:rPr lang="fi-FI" altLang="fi-FI" smtClean="0"/>
              <a:t>Taxes in Finland</a:t>
            </a:r>
            <a:endParaRPr lang="fi-FI" altLang="fi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Pre-completed</a:t>
            </a:r>
            <a:r>
              <a:rPr lang="fi-FI" dirty="0" smtClean="0"/>
              <a:t> </a:t>
            </a:r>
            <a:r>
              <a:rPr lang="fi-FI" dirty="0" err="1" smtClean="0"/>
              <a:t>tax</a:t>
            </a:r>
            <a:r>
              <a:rPr lang="fi-FI" dirty="0" smtClean="0"/>
              <a:t> </a:t>
            </a:r>
            <a:r>
              <a:rPr lang="fi-FI" dirty="0" err="1" smtClean="0"/>
              <a:t>return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763688" y="1447800"/>
            <a:ext cx="7075512" cy="4572000"/>
          </a:xfrm>
        </p:spPr>
        <p:txBody>
          <a:bodyPr/>
          <a:lstStyle/>
          <a:p>
            <a:r>
              <a:rPr lang="fi-FI" sz="2400" dirty="0" err="1" smtClean="0"/>
              <a:t>You</a:t>
            </a:r>
            <a:r>
              <a:rPr lang="fi-FI" sz="2400" dirty="0" smtClean="0"/>
              <a:t> </a:t>
            </a:r>
            <a:r>
              <a:rPr lang="fi-FI" sz="2400" dirty="0" err="1" smtClean="0"/>
              <a:t>get</a:t>
            </a:r>
            <a:r>
              <a:rPr lang="fi-FI" sz="2400" dirty="0" smtClean="0"/>
              <a:t> a </a:t>
            </a:r>
            <a:r>
              <a:rPr lang="fi-FI" sz="2400" dirty="0" err="1" smtClean="0"/>
              <a:t>pre-completed</a:t>
            </a:r>
            <a:r>
              <a:rPr lang="fi-FI" sz="2400" dirty="0" smtClean="0"/>
              <a:t> </a:t>
            </a:r>
            <a:r>
              <a:rPr lang="fi-FI" sz="2400" dirty="0" err="1" smtClean="0"/>
              <a:t>tax</a:t>
            </a:r>
            <a:r>
              <a:rPr lang="fi-FI" sz="2400" dirty="0" smtClean="0"/>
              <a:t> </a:t>
            </a:r>
            <a:r>
              <a:rPr lang="fi-FI" sz="2400" dirty="0" err="1" smtClean="0"/>
              <a:t>return</a:t>
            </a:r>
            <a:r>
              <a:rPr lang="fi-FI" sz="2400" dirty="0" smtClean="0"/>
              <a:t> </a:t>
            </a:r>
            <a:r>
              <a:rPr lang="fi-FI" sz="2400" dirty="0" err="1" smtClean="0"/>
              <a:t>every</a:t>
            </a:r>
            <a:r>
              <a:rPr lang="fi-FI" sz="2400" dirty="0" smtClean="0"/>
              <a:t> </a:t>
            </a:r>
            <a:r>
              <a:rPr lang="fi-FI" sz="2400" dirty="0" err="1" smtClean="0"/>
              <a:t>year</a:t>
            </a:r>
            <a:r>
              <a:rPr lang="fi-FI" sz="2400" dirty="0" smtClean="0"/>
              <a:t>, in </a:t>
            </a:r>
            <a:r>
              <a:rPr lang="fi-FI" sz="2400" dirty="0" err="1" smtClean="0"/>
              <a:t>spring</a:t>
            </a:r>
            <a:r>
              <a:rPr lang="fi-FI" sz="2400" dirty="0" smtClean="0"/>
              <a:t>.  </a:t>
            </a:r>
            <a:r>
              <a:rPr lang="fi-FI" sz="2400" dirty="0" err="1" smtClean="0"/>
              <a:t>We</a:t>
            </a:r>
            <a:r>
              <a:rPr lang="fi-FI" sz="2400" dirty="0" smtClean="0"/>
              <a:t> </a:t>
            </a:r>
            <a:r>
              <a:rPr lang="fi-FI" sz="2400" dirty="0" err="1" smtClean="0"/>
              <a:t>send</a:t>
            </a:r>
            <a:r>
              <a:rPr lang="fi-FI" sz="2400" dirty="0" smtClean="0"/>
              <a:t> </a:t>
            </a:r>
            <a:r>
              <a:rPr lang="fi-FI" sz="2400" dirty="0" err="1" smtClean="0"/>
              <a:t>it</a:t>
            </a:r>
            <a:r>
              <a:rPr lang="fi-FI" sz="2400" dirty="0" smtClean="0"/>
              <a:t> </a:t>
            </a:r>
            <a:r>
              <a:rPr lang="fi-FI" sz="2400" dirty="0" err="1" smtClean="0"/>
              <a:t>by</a:t>
            </a:r>
            <a:r>
              <a:rPr lang="fi-FI" sz="2400" dirty="0" smtClean="0"/>
              <a:t> </a:t>
            </a:r>
            <a:r>
              <a:rPr lang="fi-FI" sz="2400" dirty="0" err="1" smtClean="0"/>
              <a:t>post</a:t>
            </a:r>
            <a:r>
              <a:rPr lang="fi-FI" sz="2400" dirty="0" smtClean="0"/>
              <a:t>.</a:t>
            </a:r>
          </a:p>
          <a:p>
            <a:pPr marL="0" indent="0">
              <a:buNone/>
            </a:pPr>
            <a:endParaRPr lang="fi-FI" sz="2400" dirty="0" smtClean="0"/>
          </a:p>
          <a:p>
            <a:r>
              <a:rPr lang="fi-FI" sz="2400" dirty="0" err="1" smtClean="0"/>
              <a:t>It</a:t>
            </a:r>
            <a:r>
              <a:rPr lang="fi-FI" sz="2400" dirty="0" smtClean="0"/>
              <a:t> </a:t>
            </a:r>
            <a:r>
              <a:rPr lang="fi-FI" sz="2400" dirty="0" err="1" smtClean="0"/>
              <a:t>shows</a:t>
            </a:r>
            <a:r>
              <a:rPr lang="fi-FI" sz="2400" dirty="0" smtClean="0"/>
              <a:t> </a:t>
            </a:r>
            <a:r>
              <a:rPr lang="fi-FI" sz="2400" dirty="0" err="1" smtClean="0"/>
              <a:t>your</a:t>
            </a:r>
            <a:r>
              <a:rPr lang="fi-FI" sz="2400" dirty="0" smtClean="0"/>
              <a:t> </a:t>
            </a:r>
            <a:r>
              <a:rPr lang="fi-FI" sz="2400" dirty="0" err="1" smtClean="0"/>
              <a:t>income</a:t>
            </a:r>
            <a:r>
              <a:rPr lang="fi-FI" sz="2400" dirty="0" smtClean="0"/>
              <a:t/>
            </a:r>
            <a:br>
              <a:rPr lang="fi-FI" sz="2400" dirty="0" smtClean="0"/>
            </a:br>
            <a:r>
              <a:rPr lang="fi-FI" sz="2400" dirty="0" smtClean="0"/>
              <a:t>and </a:t>
            </a:r>
            <a:r>
              <a:rPr lang="fi-FI" sz="2400" dirty="0" err="1" smtClean="0"/>
              <a:t>deductions</a:t>
            </a:r>
            <a:r>
              <a:rPr lang="fi-FI" sz="2400" dirty="0" smtClean="0"/>
              <a:t/>
            </a:r>
            <a:br>
              <a:rPr lang="fi-FI" sz="2400" dirty="0" smtClean="0"/>
            </a:br>
            <a:r>
              <a:rPr lang="fi-FI" sz="2400" dirty="0" smtClean="0"/>
              <a:t>as </a:t>
            </a:r>
            <a:r>
              <a:rPr lang="fi-FI" sz="2400" dirty="0" err="1" smtClean="0"/>
              <a:t>we</a:t>
            </a:r>
            <a:r>
              <a:rPr lang="fi-FI" sz="2400" dirty="0" smtClean="0"/>
              <a:t> </a:t>
            </a:r>
            <a:r>
              <a:rPr lang="fi-FI" sz="2400" dirty="0" err="1" smtClean="0"/>
              <a:t>know</a:t>
            </a:r>
            <a:r>
              <a:rPr lang="fi-FI" sz="2400" dirty="0" smtClean="0"/>
              <a:t> </a:t>
            </a:r>
            <a:r>
              <a:rPr lang="fi-FI" sz="2400" dirty="0" err="1" smtClean="0"/>
              <a:t>them</a:t>
            </a:r>
            <a:r>
              <a:rPr lang="fi-FI" sz="2400" dirty="0" smtClean="0"/>
              <a:t>. </a:t>
            </a:r>
          </a:p>
          <a:p>
            <a:endParaRPr lang="fi-FI" sz="2400" dirty="0"/>
          </a:p>
          <a:p>
            <a:r>
              <a:rPr lang="fi-FI" sz="2400" dirty="0" err="1" smtClean="0"/>
              <a:t>It</a:t>
            </a:r>
            <a:r>
              <a:rPr lang="fi-FI" sz="2400" dirty="0" smtClean="0"/>
              <a:t> </a:t>
            </a:r>
            <a:r>
              <a:rPr lang="fi-FI" sz="2400" dirty="0" err="1" smtClean="0"/>
              <a:t>also</a:t>
            </a:r>
            <a:r>
              <a:rPr lang="fi-FI" sz="2400" dirty="0" smtClean="0"/>
              <a:t> </a:t>
            </a:r>
            <a:r>
              <a:rPr lang="fi-FI" sz="2400" dirty="0" err="1" smtClean="0"/>
              <a:t>shows</a:t>
            </a:r>
            <a:r>
              <a:rPr lang="fi-FI" sz="2400" dirty="0" smtClean="0"/>
              <a:t> a </a:t>
            </a:r>
            <a:r>
              <a:rPr lang="fi-FI" sz="2400" dirty="0" err="1" smtClean="0"/>
              <a:t>first</a:t>
            </a:r>
            <a:r>
              <a:rPr lang="fi-FI" sz="2400" dirty="0" smtClean="0"/>
              <a:t> </a:t>
            </a:r>
            <a:r>
              <a:rPr lang="fi-FI" sz="2400" dirty="0" err="1" smtClean="0"/>
              <a:t>calculation</a:t>
            </a:r>
            <a:r>
              <a:rPr lang="fi-FI" sz="2400" dirty="0" smtClean="0"/>
              <a:t> of </a:t>
            </a:r>
            <a:r>
              <a:rPr lang="fi-FI" sz="2400" dirty="0" err="1" smtClean="0"/>
              <a:t>your</a:t>
            </a:r>
            <a:r>
              <a:rPr lang="fi-FI" sz="2400" dirty="0" smtClean="0"/>
              <a:t> </a:t>
            </a:r>
            <a:br>
              <a:rPr lang="fi-FI" sz="2400" dirty="0" smtClean="0"/>
            </a:br>
            <a:r>
              <a:rPr lang="fi-FI" sz="2400" dirty="0" err="1" smtClean="0"/>
              <a:t>taxes</a:t>
            </a:r>
            <a:r>
              <a:rPr lang="fi-FI" sz="2400" dirty="0" smtClean="0"/>
              <a:t> for the </a:t>
            </a:r>
            <a:r>
              <a:rPr lang="fi-FI" sz="2400" dirty="0" err="1" smtClean="0"/>
              <a:t>year</a:t>
            </a:r>
            <a:r>
              <a:rPr lang="fi-FI" sz="2400" dirty="0" smtClean="0"/>
              <a:t>:</a:t>
            </a:r>
            <a:br>
              <a:rPr lang="fi-FI" sz="2400" dirty="0" smtClean="0"/>
            </a:br>
            <a:r>
              <a:rPr lang="fi-FI" sz="2400" dirty="0" err="1" smtClean="0"/>
              <a:t>will</a:t>
            </a:r>
            <a:r>
              <a:rPr lang="fi-FI" sz="2400" dirty="0" smtClean="0"/>
              <a:t>  </a:t>
            </a:r>
            <a:r>
              <a:rPr lang="fi-FI" sz="2400" dirty="0" err="1" smtClean="0"/>
              <a:t>you</a:t>
            </a:r>
            <a:r>
              <a:rPr lang="fi-FI" sz="2400" dirty="0" smtClean="0"/>
              <a:t> </a:t>
            </a:r>
            <a:r>
              <a:rPr lang="fi-FI" sz="2400" dirty="0" err="1" smtClean="0"/>
              <a:t>get</a:t>
            </a:r>
            <a:r>
              <a:rPr lang="fi-FI" sz="2400" dirty="0" smtClean="0"/>
              <a:t> a </a:t>
            </a:r>
            <a:r>
              <a:rPr lang="fi-FI" sz="2400" dirty="0" err="1" smtClean="0"/>
              <a:t>refund</a:t>
            </a:r>
            <a:r>
              <a:rPr lang="fi-FI" sz="2400" dirty="0" smtClean="0"/>
              <a:t>, </a:t>
            </a:r>
            <a:r>
              <a:rPr lang="fi-FI" sz="2400" dirty="0" err="1" smtClean="0"/>
              <a:t>or</a:t>
            </a:r>
            <a:r>
              <a:rPr lang="fi-FI" sz="2400" dirty="0" smtClean="0"/>
              <a:t> </a:t>
            </a:r>
            <a:r>
              <a:rPr lang="fi-FI" sz="2400" dirty="0" err="1" smtClean="0"/>
              <a:t>will</a:t>
            </a:r>
            <a:r>
              <a:rPr lang="fi-FI" sz="2400" dirty="0" smtClean="0"/>
              <a:t>  </a:t>
            </a:r>
            <a:r>
              <a:rPr lang="fi-FI" sz="2400" dirty="0" err="1" smtClean="0"/>
              <a:t>you</a:t>
            </a:r>
            <a:r>
              <a:rPr lang="fi-FI" sz="2400" dirty="0" smtClean="0"/>
              <a:t> </a:t>
            </a:r>
            <a:br>
              <a:rPr lang="fi-FI" sz="2400" dirty="0" smtClean="0"/>
            </a:br>
            <a:r>
              <a:rPr lang="fi-FI" sz="2400" dirty="0" err="1" smtClean="0"/>
              <a:t>have</a:t>
            </a:r>
            <a:r>
              <a:rPr lang="fi-FI" sz="2400" dirty="0" smtClean="0"/>
              <a:t> to </a:t>
            </a:r>
            <a:r>
              <a:rPr lang="fi-FI" sz="2400" dirty="0" err="1" smtClean="0"/>
              <a:t>pay</a:t>
            </a:r>
            <a:r>
              <a:rPr lang="fi-FI" sz="2400" dirty="0" smtClean="0"/>
              <a:t> </a:t>
            </a:r>
            <a:r>
              <a:rPr lang="fi-FI" sz="2400" dirty="0" err="1" smtClean="0"/>
              <a:t>more</a:t>
            </a:r>
            <a:r>
              <a:rPr lang="fi-FI" sz="2400" dirty="0" smtClean="0"/>
              <a:t>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C7E8A3-728F-4A61-9090-E1C6F20BB129}" type="datetime1">
              <a:rPr lang="fi-FI" smtClean="0"/>
              <a:pPr>
                <a:defRPr/>
              </a:pPr>
              <a:t>17.5.2016</a:t>
            </a:fld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7218F5-2E25-47B2-96A0-49F87F08A49E}" type="slidenum">
              <a:rPr lang="fi-FI" smtClean="0"/>
              <a:pPr>
                <a:defRPr/>
              </a:pPr>
              <a:t>10</a:t>
            </a:fld>
            <a:endParaRPr lang="fi-FI" dirty="0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387" y="1225344"/>
            <a:ext cx="1656303" cy="4791447"/>
          </a:xfrm>
          <a:prstGeom prst="rect">
            <a:avLst/>
          </a:prstGeom>
        </p:spPr>
      </p:pic>
      <p:sp>
        <p:nvSpPr>
          <p:cNvPr id="7" name="Tekstiruutu 6"/>
          <p:cNvSpPr txBox="1"/>
          <p:nvPr/>
        </p:nvSpPr>
        <p:spPr>
          <a:xfrm>
            <a:off x="391848" y="1225344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 smtClean="0"/>
              <a:t>2017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159964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Pre-completed tax return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763688" y="1225344"/>
            <a:ext cx="7075512" cy="4572000"/>
          </a:xfrm>
        </p:spPr>
        <p:txBody>
          <a:bodyPr/>
          <a:lstStyle/>
          <a:p>
            <a:r>
              <a:rPr lang="fi-FI" smtClean="0"/>
              <a:t>You must check the information.</a:t>
            </a:r>
            <a:endParaRPr lang="fi-FI" dirty="0" smtClean="0"/>
          </a:p>
          <a:p>
            <a:pPr marL="0" indent="0">
              <a:buNone/>
            </a:pPr>
            <a:endParaRPr lang="fi-FI" dirty="0"/>
          </a:p>
          <a:p>
            <a:r>
              <a:rPr lang="fi-FI" smtClean="0"/>
              <a:t>If any of the details are wrong, </a:t>
            </a:r>
            <a:br>
              <a:rPr lang="fi-FI" smtClean="0"/>
            </a:br>
            <a:r>
              <a:rPr lang="fi-FI" smtClean="0"/>
              <a:t>make corrections and send</a:t>
            </a:r>
            <a:br>
              <a:rPr lang="fi-FI" smtClean="0"/>
            </a:br>
            <a:r>
              <a:rPr lang="fi-FI" smtClean="0"/>
              <a:t>them to us.</a:t>
            </a:r>
            <a:endParaRPr lang="fi-FI" dirty="0" smtClean="0"/>
          </a:p>
          <a:p>
            <a:pPr marL="0" indent="0">
              <a:buNone/>
            </a:pPr>
            <a:endParaRPr lang="fi-FI" dirty="0"/>
          </a:p>
          <a:p>
            <a:r>
              <a:rPr lang="fi-FI" smtClean="0"/>
              <a:t>If the information is correct, </a:t>
            </a:r>
            <a:br>
              <a:rPr lang="fi-FI" smtClean="0"/>
            </a:br>
            <a:r>
              <a:rPr lang="fi-FI" smtClean="0"/>
              <a:t>you don't have to do anything.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C7E8A3-728F-4A61-9090-E1C6F20BB129}" type="datetime1">
              <a:rPr lang="fi-FI" smtClean="0"/>
              <a:pPr>
                <a:defRPr/>
              </a:pPr>
              <a:t>17.5.2016</a:t>
            </a:fld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7218F5-2E25-47B2-96A0-49F87F08A49E}" type="slidenum">
              <a:rPr lang="fi-FI" smtClean="0"/>
              <a:pPr>
                <a:defRPr/>
              </a:pPr>
              <a:t>11</a:t>
            </a:fld>
            <a:endParaRPr lang="fi-FI" dirty="0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387" y="1225344"/>
            <a:ext cx="1656303" cy="4791448"/>
          </a:xfrm>
          <a:prstGeom prst="rect">
            <a:avLst/>
          </a:prstGeom>
        </p:spPr>
      </p:pic>
      <p:pic>
        <p:nvPicPr>
          <p:cNvPr id="7" name="Kuva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387" y="1225344"/>
            <a:ext cx="1656303" cy="4791447"/>
          </a:xfrm>
          <a:prstGeom prst="rect">
            <a:avLst/>
          </a:prstGeom>
        </p:spPr>
      </p:pic>
      <p:sp>
        <p:nvSpPr>
          <p:cNvPr id="8" name="Tekstiruutu 7"/>
          <p:cNvSpPr txBox="1"/>
          <p:nvPr/>
        </p:nvSpPr>
        <p:spPr>
          <a:xfrm>
            <a:off x="391848" y="1225344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 smtClean="0"/>
              <a:t>2017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30231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Sisällön paikkamerkki 1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184664"/>
            <a:ext cx="3907841" cy="5412688"/>
          </a:xfrm>
          <a:ln w="3175"/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The return looks like this: 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C7E8A3-728F-4A61-9090-E1C6F20BB129}" type="datetime1">
              <a:rPr lang="fi-FI" smtClean="0"/>
              <a:pPr>
                <a:defRPr/>
              </a:pPr>
              <a:t>17.5.2016</a:t>
            </a:fld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7218F5-2E25-47B2-96A0-49F87F08A49E}" type="slidenum">
              <a:rPr lang="fi-FI" smtClean="0"/>
              <a:pPr>
                <a:defRPr/>
              </a:pPr>
              <a:t>12</a:t>
            </a:fld>
            <a:endParaRPr lang="fi-FI" dirty="0"/>
          </a:p>
        </p:txBody>
      </p:sp>
      <p:sp>
        <p:nvSpPr>
          <p:cNvPr id="6" name="Kuvaselitesuorakulmio 5"/>
          <p:cNvSpPr/>
          <p:nvPr/>
        </p:nvSpPr>
        <p:spPr bwMode="auto">
          <a:xfrm>
            <a:off x="6444208" y="1628800"/>
            <a:ext cx="2016224" cy="792088"/>
          </a:xfrm>
          <a:prstGeom prst="wedgeRectCallout">
            <a:avLst>
              <a:gd name="adj1" fmla="val -69063"/>
              <a:gd name="adj2" fmla="val 99343"/>
            </a:avLst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ekstiruutu 6"/>
          <p:cNvSpPr txBox="1"/>
          <p:nvPr/>
        </p:nvSpPr>
        <p:spPr>
          <a:xfrm>
            <a:off x="6588224" y="1778913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smtClean="0"/>
              <a:t>Your last date</a:t>
            </a:r>
            <a:br>
              <a:rPr lang="fi-FI" sz="1400" smtClean="0"/>
            </a:br>
            <a:r>
              <a:rPr lang="fi-FI" sz="1400" smtClean="0"/>
              <a:t>for corrections.</a:t>
            </a:r>
            <a:endParaRPr lang="fi-FI" sz="1400" dirty="0"/>
          </a:p>
        </p:txBody>
      </p:sp>
      <p:sp>
        <p:nvSpPr>
          <p:cNvPr id="8" name="Kuvaselitesuorakulmio 7"/>
          <p:cNvSpPr/>
          <p:nvPr/>
        </p:nvSpPr>
        <p:spPr bwMode="auto">
          <a:xfrm>
            <a:off x="1403648" y="2486799"/>
            <a:ext cx="1800200" cy="648072"/>
          </a:xfrm>
          <a:prstGeom prst="wedgeRectCallout">
            <a:avLst>
              <a:gd name="adj1" fmla="val 55008"/>
              <a:gd name="adj2" fmla="val 102433"/>
            </a:avLst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Tekstiruutu 8"/>
          <p:cNvSpPr txBox="1"/>
          <p:nvPr/>
        </p:nvSpPr>
        <p:spPr>
          <a:xfrm>
            <a:off x="1475656" y="2545740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smtClean="0"/>
              <a:t>Pre-completed</a:t>
            </a:r>
            <a:br>
              <a:rPr lang="fi-FI" sz="1400" smtClean="0"/>
            </a:br>
            <a:r>
              <a:rPr lang="fi-FI" sz="1400" smtClean="0"/>
              <a:t>amounts </a:t>
            </a:r>
            <a:endParaRPr lang="fi-FI" sz="1400" dirty="0"/>
          </a:p>
        </p:txBody>
      </p:sp>
      <p:sp>
        <p:nvSpPr>
          <p:cNvPr id="10" name="Kuvaselitesuorakulmio 9"/>
          <p:cNvSpPr/>
          <p:nvPr/>
        </p:nvSpPr>
        <p:spPr bwMode="auto">
          <a:xfrm>
            <a:off x="467544" y="3573016"/>
            <a:ext cx="1980220" cy="1080120"/>
          </a:xfrm>
          <a:prstGeom prst="wedgeRectCallout">
            <a:avLst>
              <a:gd name="adj1" fmla="val 119581"/>
              <a:gd name="adj2" fmla="val -28230"/>
            </a:avLst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Tekstiruutu 10"/>
          <p:cNvSpPr txBox="1"/>
          <p:nvPr/>
        </p:nvSpPr>
        <p:spPr>
          <a:xfrm>
            <a:off x="467632" y="3635442"/>
            <a:ext cx="19441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smtClean="0"/>
              <a:t>Fill in the </a:t>
            </a:r>
            <a:r>
              <a:rPr lang="fi-FI" sz="1400" u="sng" smtClean="0"/>
              <a:t>white</a:t>
            </a:r>
            <a:r>
              <a:rPr lang="fi-FI" sz="1400" smtClean="0"/>
              <a:t> columns </a:t>
            </a:r>
            <a:br>
              <a:rPr lang="fi-FI" sz="1400" smtClean="0"/>
            </a:br>
            <a:r>
              <a:rPr lang="fi-FI" sz="1400" smtClean="0"/>
              <a:t>if you make</a:t>
            </a:r>
            <a:br>
              <a:rPr lang="fi-FI" sz="1400" smtClean="0"/>
            </a:br>
            <a:r>
              <a:rPr lang="fi-FI" sz="1400" smtClean="0"/>
              <a:t>corrections.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233929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Tax Return on the Web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mtClean="0"/>
              <a:t>Log in to make corrections</a:t>
            </a:r>
            <a:endParaRPr lang="fi-FI" dirty="0" smtClean="0"/>
          </a:p>
          <a:p>
            <a:pPr lvl="1"/>
            <a:r>
              <a:rPr lang="fi-FI" smtClean="0">
                <a:hlinkClick r:id="rId2"/>
              </a:rPr>
              <a:t>Tax Return on the Web</a:t>
            </a:r>
            <a:r>
              <a:rPr lang="fi-FI" smtClean="0"/>
              <a:t> </a:t>
            </a:r>
            <a:r>
              <a:rPr lang="fi-FI" dirty="0" smtClean="0"/>
              <a:t>(</a:t>
            </a:r>
            <a:r>
              <a:rPr lang="fi-FI" dirty="0" err="1" smtClean="0"/>
              <a:t>vero.fi/veroilmoitus</a:t>
            </a:r>
            <a:r>
              <a:rPr lang="fi-FI" dirty="0" smtClean="0"/>
              <a:t>)</a:t>
            </a:r>
          </a:p>
          <a:p>
            <a:pPr lvl="1"/>
            <a:r>
              <a:rPr lang="fi-FI" smtClean="0"/>
              <a:t>The last date to make corrections</a:t>
            </a:r>
            <a:br>
              <a:rPr lang="fi-FI" smtClean="0"/>
            </a:br>
            <a:r>
              <a:rPr lang="fi-FI" smtClean="0"/>
              <a:t>is the date printed on your paper return form.</a:t>
            </a:r>
            <a:endParaRPr lang="fi-FI" dirty="0" smtClean="0"/>
          </a:p>
          <a:p>
            <a:endParaRPr lang="fi-FI" dirty="0" smtClean="0"/>
          </a:p>
          <a:p>
            <a:r>
              <a:rPr lang="fi-FI" smtClean="0"/>
              <a:t>Run the Demo version to practice</a:t>
            </a:r>
            <a:endParaRPr lang="fi-FI" dirty="0" smtClean="0"/>
          </a:p>
          <a:p>
            <a:pPr lvl="1"/>
            <a:r>
              <a:rPr lang="fi-FI" smtClean="0">
                <a:hlinkClick r:id="rId3"/>
              </a:rPr>
              <a:t>Demo</a:t>
            </a:r>
            <a:endParaRPr lang="fi-FI" dirty="0" smtClean="0"/>
          </a:p>
          <a:p>
            <a:pPr lvl="1"/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C7E8A3-728F-4A61-9090-E1C6F20BB129}" type="datetime1">
              <a:rPr lang="fi-FI" smtClean="0"/>
              <a:pPr>
                <a:defRPr/>
              </a:pPr>
              <a:t>17.5.2016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7218F5-2E25-47B2-96A0-49F87F08A49E}" type="slidenum">
              <a:rPr lang="fi-FI" smtClean="0"/>
              <a:pPr>
                <a:defRPr/>
              </a:pPr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385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Tax decision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763688" y="1447800"/>
            <a:ext cx="7380312" cy="4572000"/>
          </a:xfrm>
        </p:spPr>
        <p:txBody>
          <a:bodyPr/>
          <a:lstStyle/>
          <a:p>
            <a:r>
              <a:rPr lang="fi-FI" sz="2400"/>
              <a:t>The Pre-completed tax return is enclosed </a:t>
            </a:r>
            <a:br>
              <a:rPr lang="fi-FI" sz="2400"/>
            </a:br>
            <a:r>
              <a:rPr lang="fi-FI" sz="2400"/>
              <a:t>with a Tax decision (first version). </a:t>
            </a:r>
            <a:endParaRPr lang="fi-FI" sz="2400" dirty="0"/>
          </a:p>
          <a:p>
            <a:pPr lvl="1"/>
            <a:r>
              <a:rPr lang="fi-FI" smtClean="0"/>
              <a:t>If there is no need to make corrections, </a:t>
            </a:r>
            <a:br>
              <a:rPr lang="fi-FI" smtClean="0"/>
            </a:br>
            <a:r>
              <a:rPr lang="fi-FI" smtClean="0"/>
              <a:t>the first version becomes the final version.</a:t>
            </a:r>
            <a:endParaRPr lang="fi-FI" dirty="0"/>
          </a:p>
          <a:p>
            <a:pPr lvl="1"/>
            <a:r>
              <a:rPr lang="fi-FI" smtClean="0"/>
              <a:t>If you make corrections, a new Tax decision</a:t>
            </a:r>
            <a:br>
              <a:rPr lang="fi-FI" smtClean="0"/>
            </a:br>
            <a:r>
              <a:rPr lang="fi-FI" smtClean="0"/>
              <a:t>is sent to you in the autumn.</a:t>
            </a:r>
            <a:endParaRPr lang="fi-FI" dirty="0" smtClean="0"/>
          </a:p>
          <a:p>
            <a:pPr marL="457200" lvl="1" indent="0">
              <a:buNone/>
            </a:pPr>
            <a:endParaRPr lang="fi-FI" dirty="0"/>
          </a:p>
          <a:p>
            <a:r>
              <a:rPr lang="fi-FI" sz="2400" smtClean="0"/>
              <a:t>Tax decision shows you: will you get</a:t>
            </a:r>
            <a:br>
              <a:rPr lang="fi-FI" sz="2400" smtClean="0"/>
            </a:br>
            <a:r>
              <a:rPr lang="fi-FI" sz="2400" smtClean="0"/>
              <a:t>money back, or will you have to pay more.</a:t>
            </a:r>
            <a:endParaRPr lang="fi-FI" sz="2400" dirty="0" smtClean="0"/>
          </a:p>
          <a:p>
            <a:pPr marL="0" indent="0">
              <a:buNone/>
            </a:pPr>
            <a:endParaRPr lang="fi-FI" sz="2400" dirty="0"/>
          </a:p>
          <a:p>
            <a:r>
              <a:rPr lang="fi-FI" sz="2400" smtClean="0"/>
              <a:t>Keep the papers.</a:t>
            </a:r>
            <a:endParaRPr lang="fi-FI" sz="2400" dirty="0"/>
          </a:p>
          <a:p>
            <a:endParaRPr lang="fi-FI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C7E8A3-728F-4A61-9090-E1C6F20BB129}" type="datetime1">
              <a:rPr lang="fi-FI" smtClean="0"/>
              <a:pPr>
                <a:defRPr/>
              </a:pPr>
              <a:t>17.5.2016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7218F5-2E25-47B2-96A0-49F87F08A49E}" type="slidenum">
              <a:rPr lang="fi-FI" smtClean="0"/>
              <a:pPr>
                <a:defRPr/>
              </a:pPr>
              <a:t>14</a:t>
            </a:fld>
            <a:endParaRPr lang="fi-FI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96752"/>
            <a:ext cx="1633672" cy="4725977"/>
          </a:xfrm>
          <a:prstGeom prst="rect">
            <a:avLst/>
          </a:prstGeom>
        </p:spPr>
      </p:pic>
      <p:sp>
        <p:nvSpPr>
          <p:cNvPr id="7" name="Tekstiruutu 6"/>
          <p:cNvSpPr txBox="1"/>
          <p:nvPr/>
        </p:nvSpPr>
        <p:spPr>
          <a:xfrm>
            <a:off x="399778" y="1204020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 smtClean="0"/>
              <a:t>2017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41043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439472" cy="1143000"/>
          </a:xfrm>
        </p:spPr>
        <p:txBody>
          <a:bodyPr/>
          <a:lstStyle/>
          <a:p>
            <a:r>
              <a:rPr lang="fi-FI" smtClean="0"/>
              <a:t>About Refunds and Back Taxes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811054" y="1331620"/>
            <a:ext cx="7036186" cy="4572000"/>
          </a:xfrm>
        </p:spPr>
        <p:txBody>
          <a:bodyPr/>
          <a:lstStyle/>
          <a:p>
            <a:r>
              <a:rPr lang="fi-FI" sz="2400" dirty="0" err="1" smtClean="0"/>
              <a:t>If</a:t>
            </a:r>
            <a:r>
              <a:rPr lang="fi-FI" sz="2400" dirty="0" smtClean="0"/>
              <a:t> </a:t>
            </a:r>
            <a:r>
              <a:rPr lang="fi-FI" sz="2400" dirty="0" err="1" smtClean="0"/>
              <a:t>you</a:t>
            </a:r>
            <a:r>
              <a:rPr lang="fi-FI" sz="2400" dirty="0" smtClean="0"/>
              <a:t> </a:t>
            </a:r>
            <a:r>
              <a:rPr lang="fi-FI" sz="2400" dirty="0" err="1" smtClean="0"/>
              <a:t>overpaid</a:t>
            </a:r>
            <a:r>
              <a:rPr lang="fi-FI" sz="2400" dirty="0" smtClean="0"/>
              <a:t> </a:t>
            </a:r>
            <a:r>
              <a:rPr lang="fi-FI" sz="2400" dirty="0" err="1" smtClean="0"/>
              <a:t>tax</a:t>
            </a:r>
            <a:r>
              <a:rPr lang="fi-FI" sz="2400" dirty="0" smtClean="0"/>
              <a:t> </a:t>
            </a:r>
            <a:r>
              <a:rPr lang="fi-FI" sz="2400" dirty="0" err="1" smtClean="0"/>
              <a:t>during</a:t>
            </a:r>
            <a:r>
              <a:rPr lang="fi-FI" sz="2400" dirty="0" smtClean="0"/>
              <a:t> the </a:t>
            </a:r>
            <a:r>
              <a:rPr lang="fi-FI" sz="2400" dirty="0" err="1" smtClean="0"/>
              <a:t>year</a:t>
            </a:r>
            <a:r>
              <a:rPr lang="fi-FI" sz="2400" dirty="0" smtClean="0"/>
              <a:t>, </a:t>
            </a:r>
            <a:br>
              <a:rPr lang="fi-FI" sz="2400" dirty="0" smtClean="0"/>
            </a:br>
            <a:r>
              <a:rPr lang="fi-FI" sz="2400" dirty="0" err="1" smtClean="0"/>
              <a:t>you</a:t>
            </a:r>
            <a:r>
              <a:rPr lang="fi-FI" sz="2400" dirty="0" smtClean="0"/>
              <a:t> </a:t>
            </a:r>
            <a:r>
              <a:rPr lang="fi-FI" sz="2400" dirty="0" err="1" smtClean="0"/>
              <a:t>will</a:t>
            </a:r>
            <a:r>
              <a:rPr lang="fi-FI" sz="2400" dirty="0" smtClean="0"/>
              <a:t> </a:t>
            </a:r>
            <a:r>
              <a:rPr lang="fi-FI" sz="2400" dirty="0" err="1" smtClean="0"/>
              <a:t>receive</a:t>
            </a:r>
            <a:r>
              <a:rPr lang="fi-FI" sz="2400" dirty="0" smtClean="0"/>
              <a:t> a </a:t>
            </a:r>
            <a:r>
              <a:rPr lang="fi-FI" sz="2400" u="sng" dirty="0" err="1" smtClean="0"/>
              <a:t>refund</a:t>
            </a:r>
            <a:r>
              <a:rPr lang="fi-FI" sz="2400" dirty="0" smtClean="0"/>
              <a:t> in </a:t>
            </a:r>
            <a:r>
              <a:rPr lang="fi-FI" sz="2400" dirty="0" err="1" smtClean="0"/>
              <a:t>December</a:t>
            </a:r>
            <a:r>
              <a:rPr lang="fi-FI" sz="2400" dirty="0" smtClean="0"/>
              <a:t/>
            </a:r>
            <a:br>
              <a:rPr lang="fi-FI" sz="2400" dirty="0" smtClean="0"/>
            </a:br>
            <a:r>
              <a:rPr lang="fi-FI" sz="2400" dirty="0" smtClean="0"/>
              <a:t>the </a:t>
            </a:r>
            <a:r>
              <a:rPr lang="fi-FI" sz="2400" dirty="0" err="1" smtClean="0"/>
              <a:t>following</a:t>
            </a:r>
            <a:r>
              <a:rPr lang="fi-FI" sz="2400" dirty="0" smtClean="0"/>
              <a:t> </a:t>
            </a:r>
            <a:r>
              <a:rPr lang="fi-FI" sz="2400" dirty="0" err="1" smtClean="0"/>
              <a:t>year</a:t>
            </a:r>
            <a:r>
              <a:rPr lang="fi-FI" sz="2400" dirty="0" smtClean="0"/>
              <a:t>.</a:t>
            </a:r>
          </a:p>
          <a:p>
            <a:pPr lvl="1"/>
            <a:r>
              <a:rPr lang="fi-FI" dirty="0" err="1" smtClean="0">
                <a:hlinkClick r:id="rId2"/>
              </a:rPr>
              <a:t>Make</a:t>
            </a:r>
            <a:r>
              <a:rPr lang="fi-FI" dirty="0" smtClean="0">
                <a:hlinkClick r:id="rId2"/>
              </a:rPr>
              <a:t> an </a:t>
            </a:r>
            <a:r>
              <a:rPr lang="fi-FI" dirty="0" err="1" smtClean="0">
                <a:hlinkClick r:id="rId2"/>
              </a:rPr>
              <a:t>online</a:t>
            </a:r>
            <a:r>
              <a:rPr lang="fi-FI" dirty="0" smtClean="0">
                <a:hlinkClick r:id="rId2"/>
              </a:rPr>
              <a:t> </a:t>
            </a:r>
            <a:r>
              <a:rPr lang="fi-FI" dirty="0" err="1" smtClean="0">
                <a:hlinkClick r:id="rId2"/>
              </a:rPr>
              <a:t>bank</a:t>
            </a:r>
            <a:r>
              <a:rPr lang="fi-FI" dirty="0" smtClean="0">
                <a:hlinkClick r:id="rId2"/>
              </a:rPr>
              <a:t> </a:t>
            </a:r>
            <a:r>
              <a:rPr lang="fi-FI" dirty="0" err="1" smtClean="0">
                <a:hlinkClick r:id="rId2"/>
              </a:rPr>
              <a:t>account</a:t>
            </a:r>
            <a:r>
              <a:rPr lang="fi-FI" dirty="0" smtClean="0">
                <a:hlinkClick r:id="rId2"/>
              </a:rPr>
              <a:t> </a:t>
            </a:r>
            <a:r>
              <a:rPr lang="fi-FI" dirty="0" err="1" smtClean="0">
                <a:hlinkClick r:id="rId2"/>
              </a:rPr>
              <a:t>number</a:t>
            </a:r>
            <a:r>
              <a:rPr lang="fi-FI" dirty="0" smtClean="0">
                <a:hlinkClick r:id="rId2"/>
              </a:rPr>
              <a:t/>
            </a:r>
            <a:br>
              <a:rPr lang="fi-FI" dirty="0" smtClean="0">
                <a:hlinkClick r:id="rId2"/>
              </a:rPr>
            </a:br>
            <a:r>
              <a:rPr lang="fi-FI" dirty="0" err="1" smtClean="0">
                <a:hlinkClick r:id="rId2"/>
              </a:rPr>
              <a:t>notice</a:t>
            </a:r>
            <a:r>
              <a:rPr lang="fi-FI" dirty="0" smtClean="0">
                <a:hlinkClick r:id="rId2"/>
              </a:rPr>
              <a:t> for </a:t>
            </a:r>
            <a:r>
              <a:rPr lang="fi-FI" dirty="0" err="1" smtClean="0">
                <a:hlinkClick r:id="rId2"/>
              </a:rPr>
              <a:t>refunds</a:t>
            </a:r>
            <a:r>
              <a:rPr lang="fi-FI" dirty="0" smtClean="0">
                <a:hlinkClick r:id="rId2"/>
              </a:rPr>
              <a:t> </a:t>
            </a:r>
            <a:r>
              <a:rPr lang="fi-FI" dirty="0" smtClean="0"/>
              <a:t>(</a:t>
            </a:r>
            <a:r>
              <a:rPr lang="fi-FI" dirty="0" err="1" smtClean="0"/>
              <a:t>vero.fi/tilinumero</a:t>
            </a:r>
            <a:r>
              <a:rPr lang="fi-FI" dirty="0" smtClean="0"/>
              <a:t>)</a:t>
            </a:r>
          </a:p>
          <a:p>
            <a:r>
              <a:rPr lang="en-US" sz="2400" dirty="0"/>
              <a:t>If </a:t>
            </a:r>
            <a:r>
              <a:rPr lang="en-US" sz="2400" dirty="0" smtClean="0"/>
              <a:t>you paid </a:t>
            </a:r>
            <a:r>
              <a:rPr lang="en-US" sz="2400" dirty="0"/>
              <a:t>too </a:t>
            </a:r>
            <a:r>
              <a:rPr lang="en-US" sz="2400" dirty="0" smtClean="0"/>
              <a:t>little, you </a:t>
            </a:r>
            <a:r>
              <a:rPr lang="fi-FI" sz="2400" dirty="0" err="1" smtClean="0"/>
              <a:t>must</a:t>
            </a:r>
            <a:r>
              <a:rPr lang="fi-FI" sz="2400" dirty="0" smtClean="0"/>
              <a:t> </a:t>
            </a:r>
            <a:r>
              <a:rPr lang="fi-FI" sz="2400" dirty="0" err="1" smtClean="0"/>
              <a:t>pay</a:t>
            </a:r>
            <a:r>
              <a:rPr lang="fi-FI" sz="2400" dirty="0" smtClean="0"/>
              <a:t> </a:t>
            </a:r>
            <a:r>
              <a:rPr lang="fi-FI" sz="2400" dirty="0" err="1" smtClean="0"/>
              <a:t>more</a:t>
            </a:r>
            <a:r>
              <a:rPr lang="fi-FI" sz="2400" dirty="0" smtClean="0"/>
              <a:t> </a:t>
            </a:r>
            <a:br>
              <a:rPr lang="fi-FI" sz="2400" dirty="0" smtClean="0"/>
            </a:br>
            <a:r>
              <a:rPr lang="fi-FI" sz="2400" dirty="0" smtClean="0"/>
              <a:t>in </a:t>
            </a:r>
            <a:r>
              <a:rPr lang="fi-FI" sz="2400" dirty="0" err="1" smtClean="0"/>
              <a:t>December</a:t>
            </a:r>
            <a:r>
              <a:rPr lang="fi-FI" sz="2400" dirty="0" smtClean="0"/>
              <a:t> the </a:t>
            </a:r>
            <a:r>
              <a:rPr lang="fi-FI" sz="2400" dirty="0" err="1" smtClean="0"/>
              <a:t>following</a:t>
            </a:r>
            <a:r>
              <a:rPr lang="fi-FI" sz="2400" dirty="0" smtClean="0"/>
              <a:t> </a:t>
            </a:r>
            <a:r>
              <a:rPr lang="fi-FI" sz="2400" dirty="0" err="1" smtClean="0"/>
              <a:t>year</a:t>
            </a:r>
            <a:r>
              <a:rPr lang="fi-FI" sz="2400" dirty="0" smtClean="0"/>
              <a:t> (</a:t>
            </a:r>
            <a:r>
              <a:rPr lang="fi-FI" sz="2400" dirty="0" err="1" smtClean="0"/>
              <a:t>back</a:t>
            </a:r>
            <a:r>
              <a:rPr lang="fi-FI" sz="2400" dirty="0" smtClean="0"/>
              <a:t> </a:t>
            </a:r>
            <a:r>
              <a:rPr lang="fi-FI" sz="2400" dirty="0" err="1" smtClean="0"/>
              <a:t>tax</a:t>
            </a:r>
            <a:r>
              <a:rPr lang="fi-FI" sz="2400" dirty="0" smtClean="0"/>
              <a:t>).</a:t>
            </a:r>
          </a:p>
          <a:p>
            <a:pPr lvl="1"/>
            <a:r>
              <a:rPr lang="fi-FI" dirty="0" smtClean="0"/>
              <a:t>The </a:t>
            </a:r>
            <a:r>
              <a:rPr lang="fi-FI" dirty="0" err="1" smtClean="0"/>
              <a:t>bank</a:t>
            </a:r>
            <a:r>
              <a:rPr lang="fi-FI" dirty="0" smtClean="0"/>
              <a:t> </a:t>
            </a:r>
            <a:r>
              <a:rPr lang="fi-FI" dirty="0" err="1" smtClean="0"/>
              <a:t>transfer</a:t>
            </a:r>
            <a:r>
              <a:rPr lang="fi-FI" dirty="0" smtClean="0"/>
              <a:t> </a:t>
            </a:r>
            <a:r>
              <a:rPr lang="fi-FI" smtClean="0"/>
              <a:t>forms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err="1" smtClean="0"/>
              <a:t>are</a:t>
            </a:r>
            <a:r>
              <a:rPr lang="fi-FI" dirty="0" smtClean="0"/>
              <a:t> </a:t>
            </a:r>
            <a:r>
              <a:rPr lang="fi-FI" dirty="0" err="1" smtClean="0"/>
              <a:t>sent</a:t>
            </a:r>
            <a:r>
              <a:rPr lang="fi-FI" dirty="0" smtClean="0"/>
              <a:t> to </a:t>
            </a:r>
            <a:r>
              <a:rPr lang="fi-FI" dirty="0" err="1" smtClean="0"/>
              <a:t>you</a:t>
            </a:r>
            <a:r>
              <a:rPr lang="fi-FI" dirty="0" smtClean="0"/>
              <a:t> </a:t>
            </a:r>
            <a:r>
              <a:rPr lang="fi-FI" dirty="0" err="1" smtClean="0"/>
              <a:t>together</a:t>
            </a:r>
            <a:r>
              <a:rPr lang="fi-FI" dirty="0" smtClean="0"/>
              <a:t> with</a:t>
            </a:r>
            <a:br>
              <a:rPr lang="fi-FI" dirty="0" smtClean="0"/>
            </a:br>
            <a:r>
              <a:rPr lang="fi-FI" dirty="0" err="1" smtClean="0"/>
              <a:t>your</a:t>
            </a:r>
            <a:r>
              <a:rPr lang="fi-FI" dirty="0" smtClean="0"/>
              <a:t> </a:t>
            </a:r>
            <a:r>
              <a:rPr lang="fi-FI" dirty="0" err="1" smtClean="0"/>
              <a:t>Tax</a:t>
            </a:r>
            <a:r>
              <a:rPr lang="fi-FI" dirty="0" smtClean="0"/>
              <a:t> </a:t>
            </a:r>
            <a:r>
              <a:rPr lang="fi-FI" dirty="0" err="1" smtClean="0"/>
              <a:t>decision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C7E8A3-728F-4A61-9090-E1C6F20BB129}" type="datetime1">
              <a:rPr lang="fi-FI" smtClean="0"/>
              <a:pPr>
                <a:defRPr/>
              </a:pPr>
              <a:t>17.5.2016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7218F5-2E25-47B2-96A0-49F87F08A49E}" type="slidenum">
              <a:rPr lang="fi-FI" smtClean="0"/>
              <a:pPr>
                <a:defRPr/>
              </a:pPr>
              <a:t>15</a:t>
            </a:fld>
            <a:endParaRPr lang="fi-FI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383" y="1196752"/>
            <a:ext cx="1673686" cy="4841736"/>
          </a:xfrm>
          <a:prstGeom prst="rect">
            <a:avLst/>
          </a:prstGeom>
        </p:spPr>
      </p:pic>
      <p:sp>
        <p:nvSpPr>
          <p:cNvPr id="7" name="Tekstiruutu 6"/>
          <p:cNvSpPr txBox="1"/>
          <p:nvPr/>
        </p:nvSpPr>
        <p:spPr>
          <a:xfrm>
            <a:off x="395536" y="1196752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 smtClean="0"/>
              <a:t>2017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263284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Taxes can be reduced by </a:t>
            </a:r>
            <a:r>
              <a:rPr lang="fi-FI" u="sng" smtClean="0"/>
              <a:t>deductions</a:t>
            </a:r>
            <a:endParaRPr lang="fi-FI" u="sng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mtClean="0"/>
              <a:t>You may ask for deductions</a:t>
            </a:r>
            <a:br>
              <a:rPr lang="fi-FI" smtClean="0"/>
            </a:br>
            <a:r>
              <a:rPr lang="fi-FI" smtClean="0"/>
              <a:t>which reduce the tax</a:t>
            </a:r>
            <a:br>
              <a:rPr lang="fi-FI" smtClean="0"/>
            </a:br>
            <a:r>
              <a:rPr lang="fi-FI" smtClean="0"/>
              <a:t>you have to pay.</a:t>
            </a:r>
            <a:endParaRPr lang="fi-FI" dirty="0" smtClean="0"/>
          </a:p>
          <a:p>
            <a:pPr marL="0" indent="0">
              <a:buNone/>
            </a:pPr>
            <a:endParaRPr lang="fi-FI" dirty="0"/>
          </a:p>
          <a:p>
            <a:r>
              <a:rPr lang="fi-FI" smtClean="0"/>
              <a:t>Some deductions are </a:t>
            </a:r>
            <a:br>
              <a:rPr lang="fi-FI" smtClean="0"/>
            </a:br>
            <a:r>
              <a:rPr lang="fi-FI" smtClean="0"/>
              <a:t>automatically calculated </a:t>
            </a:r>
            <a:br>
              <a:rPr lang="fi-FI" smtClean="0"/>
            </a:br>
            <a:r>
              <a:rPr lang="fi-FI" smtClean="0"/>
              <a:t>by the Tax Office. </a:t>
            </a:r>
            <a:endParaRPr lang="fi-FI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C7E8A3-728F-4A61-9090-E1C6F20BB129}" type="datetime1">
              <a:rPr lang="fi-FI" smtClean="0"/>
              <a:pPr>
                <a:defRPr/>
              </a:pPr>
              <a:t>17.5.2016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7218F5-2E25-47B2-96A0-49F87F08A49E}" type="slidenum">
              <a:rPr lang="fi-FI" smtClean="0"/>
              <a:pPr>
                <a:defRPr/>
              </a:pPr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4409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Taxes can be reduced by </a:t>
            </a:r>
            <a:r>
              <a:rPr lang="fi-FI" u="sng" smtClean="0"/>
              <a:t>deductions</a:t>
            </a:r>
            <a:endParaRPr lang="fi-FI" u="sng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mtClean="0"/>
              <a:t>Travel expenses give you a deduction, but you must ask for it. </a:t>
            </a:r>
            <a:endParaRPr lang="fi-FI" dirty="0" smtClean="0"/>
          </a:p>
          <a:p>
            <a:pPr marL="0" indent="0">
              <a:buNone/>
            </a:pPr>
            <a:endParaRPr lang="fi-FI" dirty="0"/>
          </a:p>
          <a:p>
            <a:r>
              <a:rPr lang="fi-FI" smtClean="0"/>
              <a:t>We recommend that you inform us </a:t>
            </a:r>
            <a:br>
              <a:rPr lang="fi-FI" smtClean="0"/>
            </a:br>
            <a:r>
              <a:rPr lang="fi-FI" smtClean="0"/>
              <a:t>about your deductions. Do this when </a:t>
            </a:r>
            <a:br>
              <a:rPr lang="fi-FI" smtClean="0"/>
            </a:br>
            <a:r>
              <a:rPr lang="fi-FI" smtClean="0"/>
              <a:t>you check your tax return or ask for </a:t>
            </a:r>
            <a:br>
              <a:rPr lang="fi-FI" smtClean="0"/>
            </a:br>
            <a:r>
              <a:rPr lang="fi-FI" smtClean="0"/>
              <a:t>a new tax card.</a:t>
            </a:r>
            <a:br>
              <a:rPr lang="fi-FI" smtClean="0"/>
            </a:br>
            <a:endParaRPr lang="fi-FI" dirty="0" smtClean="0"/>
          </a:p>
          <a:p>
            <a:r>
              <a:rPr lang="fi-FI" smtClean="0">
                <a:hlinkClick r:id="rId2"/>
              </a:rPr>
              <a:t>More about deductions </a:t>
            </a:r>
            <a:r>
              <a:rPr lang="fi-FI" smtClean="0"/>
              <a:t>(www.tax.fi</a:t>
            </a:r>
            <a:r>
              <a:rPr lang="fi-FI" dirty="0" smtClean="0"/>
              <a:t>)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C7E8A3-728F-4A61-9090-E1C6F20BB129}" type="datetime1">
              <a:rPr lang="fi-FI" smtClean="0"/>
              <a:pPr>
                <a:defRPr/>
              </a:pPr>
              <a:t>17.5.2016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7218F5-2E25-47B2-96A0-49F87F08A49E}" type="slidenum">
              <a:rPr lang="fi-FI" smtClean="0"/>
              <a:pPr>
                <a:defRPr/>
              </a:pPr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1348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Päivämäärän paikkamerkki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46DA8DD8-516C-4CD8-AC49-2A46D00AE396}" type="datetime1">
              <a:rPr lang="fi-FI" altLang="fi-FI" sz="1400" b="0" smtClean="0"/>
              <a:pPr eaLnBrk="1" hangingPunct="1">
                <a:spcBef>
                  <a:spcPct val="0"/>
                </a:spcBef>
                <a:buClrTx/>
                <a:buFontTx/>
                <a:buNone/>
              </a:pPr>
              <a:t>17.5.2016</a:t>
            </a:fld>
            <a:endParaRPr lang="fi-FI" altLang="fi-FI" sz="1400" b="0" dirty="0" smtClean="0"/>
          </a:p>
        </p:txBody>
      </p:sp>
      <p:sp>
        <p:nvSpPr>
          <p:cNvPr id="4099" name="Dian numeron paikkamerkki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9A618DAC-0010-4CEB-A6C4-E85158F35E98}" type="slidenum">
              <a:rPr lang="fi-FI" altLang="fi-FI" sz="1400" b="0" smtClean="0"/>
              <a:pPr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fi-FI" altLang="fi-FI" sz="1400" b="0" dirty="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mtClean="0"/>
              <a:t>Keywords</a:t>
            </a:r>
            <a:endParaRPr lang="fi-FI" altLang="fi-FI" dirty="0" smtClean="0"/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447800"/>
            <a:ext cx="7457256" cy="4572000"/>
          </a:xfrm>
        </p:spPr>
        <p:txBody>
          <a:bodyPr/>
          <a:lstStyle/>
          <a:p>
            <a:r>
              <a:rPr lang="fi-FI" altLang="fi-FI" sz="2200" smtClean="0"/>
              <a:t>Taxes </a:t>
            </a:r>
            <a:r>
              <a:rPr lang="fi-FI" altLang="fi-FI" sz="2200" b="0" smtClean="0"/>
              <a:t>— payments you must make </a:t>
            </a:r>
            <a:br>
              <a:rPr lang="fi-FI" altLang="fi-FI" sz="2200" b="0" smtClean="0"/>
            </a:br>
            <a:r>
              <a:rPr lang="fi-FI" altLang="fi-FI" sz="2200" b="0" smtClean="0"/>
              <a:t>to the government to finance welfare services. </a:t>
            </a:r>
            <a:br>
              <a:rPr lang="fi-FI" altLang="fi-FI" sz="2200" b="0" smtClean="0"/>
            </a:br>
            <a:endParaRPr lang="fi-FI" altLang="fi-FI" sz="2200" b="0" dirty="0" smtClean="0"/>
          </a:p>
          <a:p>
            <a:r>
              <a:rPr lang="fi-FI" altLang="fi-FI" sz="2200" smtClean="0"/>
              <a:t>Withholding rate </a:t>
            </a:r>
            <a:r>
              <a:rPr lang="fi-FI" altLang="fi-FI" sz="2200" b="0"/>
              <a:t>— </a:t>
            </a:r>
            <a:r>
              <a:rPr lang="fi-FI" altLang="fi-FI" sz="2200" b="0" smtClean="0"/>
              <a:t>the part of your wages </a:t>
            </a:r>
            <a:br>
              <a:rPr lang="fi-FI" altLang="fi-FI" sz="2200" b="0" smtClean="0"/>
            </a:br>
            <a:r>
              <a:rPr lang="fi-FI" altLang="fi-FI" sz="2200" b="0" smtClean="0"/>
              <a:t>that your employer withholds from your pay, </a:t>
            </a:r>
            <a:br>
              <a:rPr lang="fi-FI" altLang="fi-FI" sz="2200" b="0" smtClean="0"/>
            </a:br>
            <a:r>
              <a:rPr lang="fi-FI" altLang="fi-FI" sz="2200" b="0" smtClean="0"/>
              <a:t>and sends on to the Finnish Tax Administration.</a:t>
            </a:r>
            <a:endParaRPr lang="fi-FI" altLang="fi-FI" sz="2200" b="0" dirty="0" smtClean="0"/>
          </a:p>
          <a:p>
            <a:pPr eaLnBrk="1" hangingPunct="1"/>
            <a:endParaRPr lang="fi-FI" altLang="fi-FI" sz="2200" b="0" dirty="0" smtClean="0"/>
          </a:p>
          <a:p>
            <a:r>
              <a:rPr lang="fi-FI" altLang="fi-FI" sz="2200" smtClean="0"/>
              <a:t>Finnish </a:t>
            </a:r>
            <a:r>
              <a:rPr lang="fi-FI" altLang="fi-FI" sz="2200"/>
              <a:t>Tax </a:t>
            </a:r>
            <a:r>
              <a:rPr lang="fi-FI" altLang="fi-FI" sz="2200" smtClean="0"/>
              <a:t>Administration </a:t>
            </a:r>
            <a:r>
              <a:rPr lang="fi-FI" altLang="fi-FI" sz="2200" b="0"/>
              <a:t>— the </a:t>
            </a:r>
            <a:r>
              <a:rPr lang="fi-FI" altLang="fi-FI" sz="2200" b="0" smtClean="0"/>
              <a:t>organisation </a:t>
            </a:r>
            <a:r>
              <a:rPr lang="fi-FI" altLang="fi-FI" sz="2200" smtClean="0"/>
              <a:t/>
            </a:r>
            <a:br>
              <a:rPr lang="fi-FI" altLang="fi-FI" sz="2200" smtClean="0"/>
            </a:br>
            <a:r>
              <a:rPr lang="fi-FI" altLang="fi-FI" sz="2200" b="0" smtClean="0"/>
              <a:t>that gathers the payments and</a:t>
            </a:r>
            <a:br>
              <a:rPr lang="fi-FI" altLang="fi-FI" sz="2200" b="0" smtClean="0"/>
            </a:br>
            <a:r>
              <a:rPr lang="fi-FI" altLang="fi-FI" sz="2200" b="0" smtClean="0"/>
              <a:t>gives advice on tax questions.</a:t>
            </a:r>
            <a:endParaRPr lang="fi-FI" altLang="fi-FI" sz="2200" b="0" dirty="0"/>
          </a:p>
          <a:p>
            <a:endParaRPr lang="fi-FI" altLang="fi-FI" sz="2400" b="0" dirty="0" smtClean="0"/>
          </a:p>
          <a:p>
            <a:pPr eaLnBrk="1" hangingPunct="1"/>
            <a:endParaRPr lang="fi-FI" altLang="fi-FI" sz="2400" dirty="0" smtClean="0"/>
          </a:p>
          <a:p>
            <a:pPr eaLnBrk="1" hangingPunct="1"/>
            <a:endParaRPr lang="fi-FI" altLang="fi-FI" sz="1800" dirty="0"/>
          </a:p>
          <a:p>
            <a:pPr eaLnBrk="1" hangingPunct="1"/>
            <a:endParaRPr lang="fi-FI" altLang="fi-FI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Keywords (continued)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115616" y="980728"/>
            <a:ext cx="7620000" cy="4572000"/>
          </a:xfrm>
        </p:spPr>
        <p:txBody>
          <a:bodyPr/>
          <a:lstStyle/>
          <a:p>
            <a:r>
              <a:rPr lang="fi-FI" altLang="fi-FI" sz="2200" smtClean="0"/>
              <a:t>Pre-completed tax return </a:t>
            </a:r>
            <a:r>
              <a:rPr lang="fi-FI" altLang="fi-FI" sz="2200" b="0"/>
              <a:t>— </a:t>
            </a:r>
            <a:r>
              <a:rPr lang="fi-FI" altLang="fi-FI" sz="2200" b="0" smtClean="0"/>
              <a:t>a report with</a:t>
            </a:r>
            <a:r>
              <a:rPr lang="fi-FI" altLang="fi-FI" sz="2200"/>
              <a:t/>
            </a:r>
            <a:br>
              <a:rPr lang="fi-FI" altLang="fi-FI" sz="2200"/>
            </a:br>
            <a:r>
              <a:rPr lang="fi-FI" altLang="fi-FI" sz="2200" b="0" smtClean="0"/>
              <a:t>information on your income and deductions</a:t>
            </a:r>
            <a:br>
              <a:rPr lang="fi-FI" altLang="fi-FI" sz="2200" b="0" smtClean="0"/>
            </a:br>
            <a:r>
              <a:rPr lang="fi-FI" altLang="fi-FI" sz="2200" b="0" smtClean="0"/>
              <a:t>during the year.</a:t>
            </a:r>
            <a:endParaRPr lang="fi-FI" altLang="fi-FI" sz="2200" b="0" dirty="0" smtClean="0"/>
          </a:p>
          <a:p>
            <a:endParaRPr lang="fi-FI" altLang="fi-FI" sz="2200" b="0" dirty="0"/>
          </a:p>
          <a:p>
            <a:r>
              <a:rPr lang="fi-FI" altLang="fi-FI" sz="2200" smtClean="0"/>
              <a:t>Tax decision </a:t>
            </a:r>
            <a:r>
              <a:rPr lang="fi-FI" altLang="fi-FI" sz="2200" b="0"/>
              <a:t>— the </a:t>
            </a:r>
            <a:r>
              <a:rPr lang="fi-FI" altLang="fi-FI" sz="2200" b="0" smtClean="0"/>
              <a:t>result of the calculation </a:t>
            </a:r>
            <a:br>
              <a:rPr lang="fi-FI" altLang="fi-FI" sz="2200" b="0" smtClean="0"/>
            </a:br>
            <a:r>
              <a:rPr lang="fi-FI" altLang="fi-FI" sz="2200" b="0" smtClean="0"/>
              <a:t>of your income, tax, and deductions for the year. </a:t>
            </a:r>
            <a:br>
              <a:rPr lang="fi-FI" altLang="fi-FI" sz="2200" b="0" smtClean="0"/>
            </a:br>
            <a:r>
              <a:rPr lang="fi-FI" altLang="fi-FI" sz="2200" b="0" smtClean="0"/>
              <a:t>You may get money back (a refund), or </a:t>
            </a:r>
            <a:br>
              <a:rPr lang="fi-FI" altLang="fi-FI" sz="2200" b="0" smtClean="0"/>
            </a:br>
            <a:r>
              <a:rPr lang="fi-FI" altLang="fi-FI" sz="2200" b="0" smtClean="0"/>
              <a:t>you may have to pay more (back taxes).</a:t>
            </a:r>
            <a:endParaRPr lang="fi-FI" altLang="fi-FI" sz="2200" b="0" dirty="0" smtClean="0"/>
          </a:p>
          <a:p>
            <a:endParaRPr lang="fi-FI" altLang="fi-FI" sz="2200" b="0" dirty="0">
              <a:solidFill>
                <a:srgbClr val="FF0000"/>
              </a:solidFill>
            </a:endParaRPr>
          </a:p>
          <a:p>
            <a:r>
              <a:rPr lang="fi-FI" altLang="fi-FI" sz="2200" smtClean="0"/>
              <a:t>Earned income </a:t>
            </a:r>
            <a:r>
              <a:rPr lang="fi-FI" altLang="fi-FI" sz="2200" b="0"/>
              <a:t>— </a:t>
            </a:r>
            <a:r>
              <a:rPr lang="fi-FI" altLang="fi-FI" sz="2200" b="0" smtClean="0"/>
              <a:t>your </a:t>
            </a:r>
            <a:r>
              <a:rPr lang="fi-FI" altLang="fi-FI" sz="2200" b="0"/>
              <a:t>pay, wages, salary etc.</a:t>
            </a:r>
            <a:endParaRPr lang="fi-FI" altLang="fi-FI" sz="2200" b="0" dirty="0" smtClean="0"/>
          </a:p>
          <a:p>
            <a:endParaRPr lang="fi-FI" altLang="fi-FI" sz="2200" b="0" dirty="0"/>
          </a:p>
          <a:p>
            <a:r>
              <a:rPr lang="fi-FI" altLang="fi-FI" sz="2200" smtClean="0"/>
              <a:t>Progressive taxation</a:t>
            </a:r>
            <a:r>
              <a:rPr lang="fi-FI" altLang="fi-FI" sz="2200" b="0"/>
              <a:t> — the</a:t>
            </a:r>
            <a:r>
              <a:rPr lang="fi-FI" altLang="fi-FI" sz="2200" smtClean="0"/>
              <a:t> </a:t>
            </a:r>
            <a:r>
              <a:rPr lang="fi-FI" altLang="fi-FI" sz="2200" b="0" smtClean="0"/>
              <a:t>rule that makes the </a:t>
            </a:r>
            <a:r>
              <a:rPr lang="fi-FI" altLang="fi-FI" sz="2200" b="0"/>
              <a:t/>
            </a:r>
            <a:br>
              <a:rPr lang="fi-FI" altLang="fi-FI" sz="2200" b="0"/>
            </a:br>
            <a:r>
              <a:rPr lang="fi-FI" altLang="fi-FI" sz="2200" b="0" smtClean="0"/>
              <a:t>tax rate higher when the income is higher.</a:t>
            </a:r>
            <a:endParaRPr lang="fi-FI" altLang="fi-FI" sz="2200" b="0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C7E8A3-728F-4A61-9090-E1C6F20BB129}" type="datetime1">
              <a:rPr lang="fi-FI" smtClean="0"/>
              <a:pPr>
                <a:defRPr/>
              </a:pPr>
              <a:t>17.5.2016</a:t>
            </a:fld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7218F5-2E25-47B2-96A0-49F87F08A49E}" type="slidenum">
              <a:rPr lang="fi-FI" smtClean="0"/>
              <a:pPr>
                <a:defRPr/>
              </a:pPr>
              <a:t>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990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How is the money used?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mtClean="0"/>
              <a:t>With tax money, Finland pays for:</a:t>
            </a:r>
            <a:endParaRPr lang="fi-FI" dirty="0" smtClean="0"/>
          </a:p>
          <a:p>
            <a:r>
              <a:rPr lang="fi-FI" smtClean="0"/>
              <a:t>health care and medical care </a:t>
            </a:r>
            <a:endParaRPr lang="fi-FI" dirty="0" smtClean="0"/>
          </a:p>
          <a:p>
            <a:r>
              <a:rPr lang="fi-FI" smtClean="0"/>
              <a:t>schools </a:t>
            </a:r>
            <a:endParaRPr lang="fi-FI" dirty="0" smtClean="0"/>
          </a:p>
          <a:p>
            <a:r>
              <a:rPr lang="fi-FI" smtClean="0"/>
              <a:t>children's daycare </a:t>
            </a:r>
            <a:endParaRPr lang="fi-FI" dirty="0"/>
          </a:p>
          <a:p>
            <a:r>
              <a:rPr lang="fi-FI" smtClean="0"/>
              <a:t>higher education</a:t>
            </a:r>
            <a:endParaRPr lang="fi-FI" dirty="0" smtClean="0"/>
          </a:p>
          <a:p>
            <a:r>
              <a:rPr lang="fi-FI" smtClean="0"/>
              <a:t>national defence </a:t>
            </a:r>
            <a:endParaRPr lang="fi-FI" dirty="0"/>
          </a:p>
          <a:p>
            <a:r>
              <a:rPr lang="fi-FI" smtClean="0"/>
              <a:t>facilities for sports, arts and hobbies.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C7E8A3-728F-4A61-9090-E1C6F20BB129}" type="datetime1">
              <a:rPr lang="fi-FI" smtClean="0"/>
              <a:pPr>
                <a:defRPr/>
              </a:pPr>
              <a:t>17.5.2016</a:t>
            </a:fld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7218F5-2E25-47B2-96A0-49F87F08A49E}" type="slidenum">
              <a:rPr lang="fi-FI" smtClean="0"/>
              <a:pPr>
                <a:defRPr/>
              </a:pPr>
              <a:t>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1481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mtClean="0"/>
              <a:t>You are a taxpayer, too: </a:t>
            </a:r>
            <a:endParaRPr lang="fi-FI" altLang="fi-FI" dirty="0" smtClean="0"/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340768"/>
            <a:ext cx="7992888" cy="4462462"/>
          </a:xfrm>
        </p:spPr>
        <p:txBody>
          <a:bodyPr/>
          <a:lstStyle/>
          <a:p>
            <a:pPr marL="342900" lvl="1" indent="-342900">
              <a:buClr>
                <a:srgbClr val="FF9933"/>
              </a:buClr>
            </a:pPr>
            <a:r>
              <a:rPr lang="fi-FI" altLang="fi-FI" b="1" smtClean="0"/>
              <a:t>When you </a:t>
            </a:r>
            <a:r>
              <a:rPr lang="fi-FI" altLang="fi-FI" b="1"/>
              <a:t>buy </a:t>
            </a:r>
            <a:r>
              <a:rPr lang="fi-FI" altLang="fi-FI" b="1" smtClean="0"/>
              <a:t>something, prices include </a:t>
            </a:r>
            <a:br>
              <a:rPr lang="fi-FI" altLang="fi-FI" b="1" smtClean="0"/>
            </a:br>
            <a:r>
              <a:rPr lang="fi-FI" altLang="fi-FI" b="1" smtClean="0">
                <a:solidFill>
                  <a:schemeClr val="accent6">
                    <a:lumMod val="75000"/>
                  </a:schemeClr>
                </a:solidFill>
              </a:rPr>
              <a:t>Value-Added-Tax</a:t>
            </a:r>
            <a:r>
              <a:rPr lang="fi-FI" altLang="fi-FI" b="1" smtClean="0"/>
              <a:t> (VAT).</a:t>
            </a:r>
            <a:endParaRPr lang="fi-FI" altLang="fi-FI" b="1" dirty="0"/>
          </a:p>
          <a:p>
            <a:pPr>
              <a:buClr>
                <a:srgbClr val="FF9933"/>
              </a:buClr>
            </a:pPr>
            <a:r>
              <a:rPr lang="fi-FI" altLang="fi-FI" sz="2400" smtClean="0"/>
              <a:t>You pay </a:t>
            </a:r>
            <a:r>
              <a:rPr lang="fi-FI" altLang="fi-FI" sz="2400" smtClean="0">
                <a:solidFill>
                  <a:schemeClr val="accent6">
                    <a:lumMod val="75000"/>
                  </a:schemeClr>
                </a:solidFill>
              </a:rPr>
              <a:t>income tax</a:t>
            </a:r>
            <a:r>
              <a:rPr lang="fi-FI" altLang="fi-FI" sz="2400"/>
              <a:t> </a:t>
            </a:r>
            <a:r>
              <a:rPr lang="fi-FI" altLang="fi-FI" sz="2400" smtClean="0"/>
              <a:t>when you work and get paid. </a:t>
            </a:r>
          </a:p>
          <a:p>
            <a:pPr>
              <a:buClr>
                <a:srgbClr val="FF9933"/>
              </a:buClr>
            </a:pPr>
            <a:r>
              <a:rPr lang="fi-FI" altLang="fi-FI" sz="2400" smtClean="0"/>
              <a:t>You also pay income tax for:  </a:t>
            </a:r>
            <a:endParaRPr lang="fi-FI" altLang="fi-FI" sz="2400" dirty="0" smtClean="0"/>
          </a:p>
          <a:p>
            <a:pPr lvl="1">
              <a:buClr>
                <a:srgbClr val="FF9933"/>
              </a:buClr>
            </a:pPr>
            <a:r>
              <a:rPr lang="fi-FI" altLang="fi-FI" sz="2000" smtClean="0"/>
              <a:t>Students' grant income </a:t>
            </a:r>
            <a:endParaRPr lang="fi-FI" altLang="fi-FI" sz="2000" dirty="0" smtClean="0"/>
          </a:p>
          <a:p>
            <a:pPr lvl="1">
              <a:buClr>
                <a:srgbClr val="FF9933"/>
              </a:buClr>
            </a:pPr>
            <a:r>
              <a:rPr lang="fi-FI" altLang="fi-FI" sz="2000" smtClean="0"/>
              <a:t>Pension income </a:t>
            </a:r>
            <a:endParaRPr lang="fi-FI" altLang="fi-FI" sz="2000" dirty="0" smtClean="0"/>
          </a:p>
          <a:p>
            <a:pPr lvl="1">
              <a:buClr>
                <a:srgbClr val="FF9933"/>
              </a:buClr>
            </a:pPr>
            <a:r>
              <a:rPr lang="fi-FI" altLang="fi-FI" sz="2000" smtClean="0"/>
              <a:t>Unemployment allowance </a:t>
            </a:r>
            <a:endParaRPr lang="fi-FI" altLang="fi-FI" sz="2000" dirty="0" smtClean="0"/>
          </a:p>
          <a:p>
            <a:pPr lvl="1">
              <a:buClr>
                <a:srgbClr val="FF9933"/>
              </a:buClr>
            </a:pPr>
            <a:r>
              <a:rPr lang="fi-FI" altLang="fi-FI" sz="2000" smtClean="0"/>
              <a:t>Business income.  </a:t>
            </a:r>
            <a:endParaRPr lang="fi-FI" altLang="fi-FI" sz="2000" dirty="0"/>
          </a:p>
          <a:p>
            <a:pPr>
              <a:buClr>
                <a:srgbClr val="FF9933"/>
              </a:buClr>
            </a:pPr>
            <a:r>
              <a:rPr lang="fi-FI" altLang="fi-FI" sz="2400" smtClean="0"/>
              <a:t>If you get rental income and if you get dividends, </a:t>
            </a:r>
            <a:br>
              <a:rPr lang="fi-FI" altLang="fi-FI" sz="2400" smtClean="0"/>
            </a:br>
            <a:r>
              <a:rPr lang="fi-FI" altLang="fi-FI" sz="2400" smtClean="0"/>
              <a:t>you pay </a:t>
            </a:r>
            <a:r>
              <a:rPr lang="fi-FI" altLang="fi-FI" sz="2400" smtClean="0">
                <a:solidFill>
                  <a:schemeClr val="accent6">
                    <a:lumMod val="75000"/>
                  </a:schemeClr>
                </a:solidFill>
              </a:rPr>
              <a:t>income tax</a:t>
            </a:r>
            <a:r>
              <a:rPr lang="fi-FI" altLang="fi-FI" sz="2400"/>
              <a:t> </a:t>
            </a:r>
            <a:r>
              <a:rPr lang="fi-FI" altLang="fi-FI" sz="2400">
                <a:solidFill>
                  <a:schemeClr val="accent6">
                    <a:lumMod val="75000"/>
                  </a:schemeClr>
                </a:solidFill>
              </a:rPr>
              <a:t>on capital income</a:t>
            </a:r>
            <a:r>
              <a:rPr lang="fi-FI" altLang="fi-FI" sz="2400" smtClean="0"/>
              <a:t>.</a:t>
            </a:r>
            <a:endParaRPr lang="fi-FI" altLang="fi-FI" sz="2400" dirty="0" smtClean="0"/>
          </a:p>
          <a:p>
            <a:pPr marL="0" indent="0">
              <a:buClr>
                <a:srgbClr val="FF9933"/>
              </a:buClr>
              <a:buNone/>
            </a:pPr>
            <a:endParaRPr lang="fi-FI" altLang="fi-FI" sz="2400" dirty="0" smtClean="0">
              <a:solidFill>
                <a:srgbClr val="006600"/>
              </a:solidFill>
            </a:endParaRPr>
          </a:p>
          <a:p>
            <a:pPr eaLnBrk="1" hangingPunct="1">
              <a:buFontTx/>
              <a:buNone/>
            </a:pPr>
            <a:r>
              <a:rPr lang="fi-FI" altLang="fi-FI" sz="2400" smtClean="0"/>
              <a:t>p</a:t>
            </a:r>
            <a:endParaRPr lang="fi-FI" altLang="fi-FI" sz="2400" dirty="0" smtClean="0"/>
          </a:p>
        </p:txBody>
      </p:sp>
    </p:spTree>
    <p:extLst>
      <p:ext uri="{BB962C8B-B14F-4D97-AF65-F5344CB8AC3E}">
        <p14:creationId xmlns:p14="http://schemas.microsoft.com/office/powerpoint/2010/main" val="2840727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Tax Calendar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C7E8A3-728F-4A61-9090-E1C6F20BB129}" type="datetime1">
              <a:rPr lang="fi-FI" smtClean="0"/>
              <a:pPr>
                <a:defRPr/>
              </a:pPr>
              <a:t>17.5.2016</a:t>
            </a:fld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7218F5-2E25-47B2-96A0-49F87F08A49E}" type="slidenum">
              <a:rPr lang="fi-FI" smtClean="0"/>
              <a:pPr>
                <a:defRPr/>
              </a:pPr>
              <a:t>6</a:t>
            </a:fld>
            <a:endParaRPr lang="fi-FI" dirty="0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80748"/>
            <a:ext cx="9144000" cy="2317495"/>
          </a:xfrm>
          <a:prstGeom prst="rect">
            <a:avLst/>
          </a:prstGeom>
        </p:spPr>
      </p:pic>
      <p:sp>
        <p:nvSpPr>
          <p:cNvPr id="8" name="Pyöristetty kuvaselitesuorakulmio 7"/>
          <p:cNvSpPr/>
          <p:nvPr/>
        </p:nvSpPr>
        <p:spPr bwMode="auto">
          <a:xfrm>
            <a:off x="1619672" y="1268759"/>
            <a:ext cx="2160240" cy="1080121"/>
          </a:xfrm>
          <a:prstGeom prst="wedgeRoundRectCallout">
            <a:avLst>
              <a:gd name="adj1" fmla="val -93215"/>
              <a:gd name="adj2" fmla="val 72392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Tekstiruutu 8"/>
          <p:cNvSpPr txBox="1"/>
          <p:nvPr/>
        </p:nvSpPr>
        <p:spPr>
          <a:xfrm>
            <a:off x="1809428" y="1356832"/>
            <a:ext cx="20162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smtClean="0"/>
              <a:t>January: </a:t>
            </a:r>
            <a:br>
              <a:rPr lang="fi-FI" sz="1600" smtClean="0"/>
            </a:br>
            <a:r>
              <a:rPr lang="fi-FI" sz="1600" smtClean="0"/>
              <a:t>You get a new </a:t>
            </a:r>
            <a:br>
              <a:rPr lang="fi-FI" sz="1600" smtClean="0"/>
            </a:br>
            <a:r>
              <a:rPr lang="fi-FI" sz="1600" smtClean="0"/>
              <a:t>tax card.</a:t>
            </a:r>
            <a:endParaRPr lang="fi-FI" sz="1600" dirty="0"/>
          </a:p>
          <a:p>
            <a:endParaRPr lang="fi-FI" dirty="0"/>
          </a:p>
        </p:txBody>
      </p:sp>
      <p:sp>
        <p:nvSpPr>
          <p:cNvPr id="10" name="Pyöristetty kuvaselitesuorakulmio 9"/>
          <p:cNvSpPr/>
          <p:nvPr/>
        </p:nvSpPr>
        <p:spPr bwMode="auto">
          <a:xfrm>
            <a:off x="4584584" y="1124744"/>
            <a:ext cx="3011752" cy="1241201"/>
          </a:xfrm>
          <a:prstGeom prst="wedgeRoundRectCallout">
            <a:avLst>
              <a:gd name="adj1" fmla="val -88357"/>
              <a:gd name="adj2" fmla="val 73139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Tekstiruutu 10"/>
          <p:cNvSpPr txBox="1"/>
          <p:nvPr/>
        </p:nvSpPr>
        <p:spPr>
          <a:xfrm>
            <a:off x="4830320" y="1340768"/>
            <a:ext cx="28380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smtClean="0"/>
              <a:t>You get income during </a:t>
            </a:r>
            <a:br>
              <a:rPr lang="fi-FI" sz="1600" smtClean="0"/>
            </a:br>
            <a:r>
              <a:rPr lang="fi-FI" sz="1600" smtClean="0"/>
              <a:t>the year, and part of it  </a:t>
            </a:r>
            <a:br>
              <a:rPr lang="fi-FI" sz="1600" smtClean="0"/>
            </a:br>
            <a:r>
              <a:rPr lang="fi-FI" sz="1600" smtClean="0"/>
              <a:t>is paid in (tax withholding).</a:t>
            </a:r>
            <a:endParaRPr lang="fi-FI" sz="1600" dirty="0"/>
          </a:p>
          <a:p>
            <a:endParaRPr lang="fi-FI" dirty="0"/>
          </a:p>
        </p:txBody>
      </p:sp>
      <p:sp>
        <p:nvSpPr>
          <p:cNvPr id="13" name="Pyöristetty kuvaselitesuorakulmio 12"/>
          <p:cNvSpPr/>
          <p:nvPr/>
        </p:nvSpPr>
        <p:spPr bwMode="auto">
          <a:xfrm flipV="1">
            <a:off x="323528" y="4437112"/>
            <a:ext cx="2160240" cy="1368150"/>
          </a:xfrm>
          <a:prstGeom prst="wedgeRoundRectCallout">
            <a:avLst>
              <a:gd name="adj1" fmla="val 155069"/>
              <a:gd name="adj2" fmla="val 78769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Pyöristetty kuvaselitesuorakulmio 13"/>
          <p:cNvSpPr/>
          <p:nvPr/>
        </p:nvSpPr>
        <p:spPr bwMode="auto">
          <a:xfrm flipV="1">
            <a:off x="3131840" y="4595741"/>
            <a:ext cx="3045484" cy="1302435"/>
          </a:xfrm>
          <a:prstGeom prst="wedgeRoundRectCallout">
            <a:avLst>
              <a:gd name="adj1" fmla="val 60832"/>
              <a:gd name="adj2" fmla="val 110946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Pyöristetty kuvaselitesuorakulmio 14"/>
          <p:cNvSpPr/>
          <p:nvPr/>
        </p:nvSpPr>
        <p:spPr bwMode="auto">
          <a:xfrm flipV="1">
            <a:off x="6516216" y="4653136"/>
            <a:ext cx="2448272" cy="1283836"/>
          </a:xfrm>
          <a:prstGeom prst="wedgeRoundRectCallout">
            <a:avLst>
              <a:gd name="adj1" fmla="val 12272"/>
              <a:gd name="adj2" fmla="val 119586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Tekstiruutu 15"/>
          <p:cNvSpPr txBox="1"/>
          <p:nvPr/>
        </p:nvSpPr>
        <p:spPr>
          <a:xfrm>
            <a:off x="477912" y="4653136"/>
            <a:ext cx="207786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/>
              <a:t>April: </a:t>
            </a:r>
            <a:endParaRPr lang="fi-FI" sz="1400" dirty="0"/>
          </a:p>
          <a:p>
            <a:r>
              <a:rPr lang="fi-FI" sz="1200"/>
              <a:t>You get a Pre-completed </a:t>
            </a:r>
          </a:p>
          <a:p>
            <a:r>
              <a:rPr lang="fi-FI" sz="1200"/>
              <a:t>tax return – check it and make corrections, </a:t>
            </a:r>
            <a:r>
              <a:rPr lang="fi-FI" sz="1200" smtClean="0"/>
              <a:t/>
            </a:r>
            <a:br>
              <a:rPr lang="fi-FI" sz="1200" smtClean="0"/>
            </a:br>
            <a:r>
              <a:rPr lang="fi-FI" sz="1200" smtClean="0"/>
              <a:t>if necessary. </a:t>
            </a:r>
            <a:endParaRPr lang="fi-FI" sz="1200" dirty="0"/>
          </a:p>
        </p:txBody>
      </p:sp>
      <p:sp>
        <p:nvSpPr>
          <p:cNvPr id="17" name="Tekstiruutu 16"/>
          <p:cNvSpPr txBox="1"/>
          <p:nvPr/>
        </p:nvSpPr>
        <p:spPr>
          <a:xfrm>
            <a:off x="3347864" y="4685670"/>
            <a:ext cx="30963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smtClean="0"/>
              <a:t>September and October: </a:t>
            </a:r>
            <a:endParaRPr lang="fi-FI" sz="1600" dirty="0" smtClean="0"/>
          </a:p>
          <a:p>
            <a:r>
              <a:rPr lang="fi-FI" sz="1600" smtClean="0"/>
              <a:t>You get a new Tax Decision </a:t>
            </a:r>
            <a:br>
              <a:rPr lang="fi-FI" sz="1600" smtClean="0"/>
            </a:br>
            <a:r>
              <a:rPr lang="fi-FI" sz="1600" smtClean="0"/>
              <a:t>if </a:t>
            </a:r>
            <a:r>
              <a:rPr lang="fi-FI" sz="1600"/>
              <a:t>you made corrections</a:t>
            </a:r>
            <a:endParaRPr lang="fi-FI" sz="1600" dirty="0"/>
          </a:p>
          <a:p>
            <a:r>
              <a:rPr lang="fi-FI" sz="1600"/>
              <a:t>in April.</a:t>
            </a:r>
            <a:endParaRPr lang="fi-FI" sz="1600" dirty="0"/>
          </a:p>
        </p:txBody>
      </p:sp>
      <p:sp>
        <p:nvSpPr>
          <p:cNvPr id="18" name="Tekstiruutu 17"/>
          <p:cNvSpPr txBox="1"/>
          <p:nvPr/>
        </p:nvSpPr>
        <p:spPr>
          <a:xfrm>
            <a:off x="6732240" y="4725144"/>
            <a:ext cx="252028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smtClean="0"/>
              <a:t>December: </a:t>
            </a:r>
            <a:endParaRPr lang="fi-FI" sz="1600" dirty="0" smtClean="0"/>
          </a:p>
          <a:p>
            <a:r>
              <a:rPr lang="fi-FI" sz="1600" smtClean="0"/>
              <a:t>You may get a refund  OR you may</a:t>
            </a:r>
            <a:r>
              <a:rPr lang="fi-FI" sz="1600" dirty="0"/>
              <a:t> </a:t>
            </a:r>
            <a:r>
              <a:rPr lang="fi-FI" sz="1600" smtClean="0"/>
              <a:t>have to pay back taxes.</a:t>
            </a:r>
            <a:endParaRPr lang="fi-FI" sz="1600" dirty="0"/>
          </a:p>
          <a:p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3" name="Tekstiruutu 2"/>
          <p:cNvSpPr txBox="1"/>
          <p:nvPr/>
        </p:nvSpPr>
        <p:spPr>
          <a:xfrm>
            <a:off x="179512" y="371703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2016</a:t>
            </a:r>
            <a:endParaRPr lang="fi-FI" dirty="0"/>
          </a:p>
        </p:txBody>
      </p:sp>
      <p:sp>
        <p:nvSpPr>
          <p:cNvPr id="7" name="Tekstiruutu 6"/>
          <p:cNvSpPr txBox="1"/>
          <p:nvPr/>
        </p:nvSpPr>
        <p:spPr>
          <a:xfrm>
            <a:off x="4440568" y="3717032"/>
            <a:ext cx="779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2017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817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Tax cards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960769" y="1196752"/>
            <a:ext cx="6643679" cy="4823048"/>
          </a:xfrm>
        </p:spPr>
        <p:txBody>
          <a:bodyPr/>
          <a:lstStyle/>
          <a:p>
            <a:r>
              <a:rPr lang="fi-FI" sz="2400" dirty="0" err="1" smtClean="0"/>
              <a:t>Everyone</a:t>
            </a:r>
            <a:r>
              <a:rPr lang="fi-FI" sz="2400" dirty="0" smtClean="0"/>
              <a:t> </a:t>
            </a:r>
            <a:r>
              <a:rPr lang="fi-FI" sz="2400" dirty="0" err="1" smtClean="0"/>
              <a:t>must</a:t>
            </a:r>
            <a:r>
              <a:rPr lang="fi-FI" sz="2400" dirty="0" smtClean="0"/>
              <a:t> </a:t>
            </a:r>
            <a:r>
              <a:rPr lang="fi-FI" sz="2400" dirty="0" err="1" smtClean="0"/>
              <a:t>have</a:t>
            </a:r>
            <a:r>
              <a:rPr lang="fi-FI" sz="2400" dirty="0" smtClean="0"/>
              <a:t> a </a:t>
            </a:r>
            <a:r>
              <a:rPr lang="fi-FI" sz="2400" dirty="0" err="1" smtClean="0"/>
              <a:t>tax</a:t>
            </a:r>
            <a:r>
              <a:rPr lang="fi-FI" sz="2400" dirty="0" smtClean="0"/>
              <a:t> </a:t>
            </a:r>
            <a:r>
              <a:rPr lang="fi-FI" sz="2400" dirty="0" err="1" smtClean="0"/>
              <a:t>card</a:t>
            </a:r>
            <a:r>
              <a:rPr lang="fi-FI" sz="2400" dirty="0" smtClean="0"/>
              <a:t> </a:t>
            </a:r>
            <a:br>
              <a:rPr lang="fi-FI" sz="2400" dirty="0" smtClean="0"/>
            </a:br>
            <a:r>
              <a:rPr lang="fi-FI" sz="2400" dirty="0" smtClean="0"/>
              <a:t>(for </a:t>
            </a:r>
            <a:r>
              <a:rPr lang="fi-FI" sz="2400" dirty="0" err="1" smtClean="0"/>
              <a:t>receiving</a:t>
            </a:r>
            <a:r>
              <a:rPr lang="fi-FI" sz="2400" dirty="0" smtClean="0"/>
              <a:t> </a:t>
            </a:r>
            <a:r>
              <a:rPr lang="fi-FI" sz="2400" dirty="0" err="1" smtClean="0"/>
              <a:t>wages</a:t>
            </a:r>
            <a:r>
              <a:rPr lang="fi-FI" sz="2400" dirty="0" smtClean="0"/>
              <a:t> </a:t>
            </a:r>
            <a:r>
              <a:rPr lang="fi-FI" sz="2400" dirty="0" err="1" smtClean="0"/>
              <a:t>or</a:t>
            </a:r>
            <a:r>
              <a:rPr lang="fi-FI" sz="2400" dirty="0" smtClean="0"/>
              <a:t> </a:t>
            </a:r>
            <a:r>
              <a:rPr lang="fi-FI" sz="2400" dirty="0" err="1" smtClean="0"/>
              <a:t>other</a:t>
            </a:r>
            <a:r>
              <a:rPr lang="fi-FI" sz="2400" dirty="0" smtClean="0"/>
              <a:t> </a:t>
            </a:r>
            <a:r>
              <a:rPr lang="fi-FI" sz="2400" dirty="0" err="1" smtClean="0"/>
              <a:t>income</a:t>
            </a:r>
            <a:r>
              <a:rPr lang="fi-FI" sz="2400" dirty="0" smtClean="0"/>
              <a:t>). </a:t>
            </a:r>
          </a:p>
          <a:p>
            <a:pPr marL="0" indent="0">
              <a:buNone/>
            </a:pPr>
            <a:endParaRPr lang="fi-FI" sz="2400" dirty="0" smtClean="0"/>
          </a:p>
          <a:p>
            <a:r>
              <a:rPr lang="fi-FI" sz="2400" dirty="0" err="1" smtClean="0"/>
              <a:t>It</a:t>
            </a:r>
            <a:r>
              <a:rPr lang="fi-FI" sz="2400" dirty="0" smtClean="0"/>
              <a:t> </a:t>
            </a:r>
            <a:r>
              <a:rPr lang="fi-FI" sz="2400" dirty="0" err="1" smtClean="0"/>
              <a:t>has</a:t>
            </a:r>
            <a:r>
              <a:rPr lang="fi-FI" sz="2400" dirty="0" smtClean="0"/>
              <a:t> the </a:t>
            </a:r>
            <a:r>
              <a:rPr lang="fi-FI" sz="2400" dirty="0" err="1" smtClean="0"/>
              <a:t>withholding</a:t>
            </a:r>
            <a:r>
              <a:rPr lang="fi-FI" sz="2400" dirty="0" smtClean="0"/>
              <a:t> </a:t>
            </a:r>
            <a:r>
              <a:rPr lang="fi-FI" sz="2400" dirty="0" err="1" smtClean="0"/>
              <a:t>rate</a:t>
            </a:r>
            <a:r>
              <a:rPr lang="fi-FI" sz="2400" dirty="0" smtClean="0"/>
              <a:t> </a:t>
            </a:r>
            <a:r>
              <a:rPr lang="fi-FI" sz="2400" dirty="0" err="1" smtClean="0"/>
              <a:t>printed</a:t>
            </a:r>
            <a:r>
              <a:rPr lang="fi-FI" sz="2400" dirty="0" smtClean="0"/>
              <a:t> on it. </a:t>
            </a:r>
            <a:r>
              <a:rPr lang="fi-FI" sz="2400" dirty="0" err="1" smtClean="0"/>
              <a:t>This</a:t>
            </a:r>
            <a:r>
              <a:rPr lang="fi-FI" sz="2400" dirty="0" smtClean="0"/>
              <a:t> </a:t>
            </a:r>
            <a:r>
              <a:rPr lang="fi-FI" sz="2400" dirty="0" err="1" smtClean="0"/>
              <a:t>tells</a:t>
            </a:r>
            <a:r>
              <a:rPr lang="fi-FI" sz="2400" dirty="0" smtClean="0"/>
              <a:t> </a:t>
            </a:r>
            <a:r>
              <a:rPr lang="fi-FI" sz="2400" dirty="0" err="1" smtClean="0"/>
              <a:t>your</a:t>
            </a:r>
            <a:r>
              <a:rPr lang="fi-FI" sz="2400" dirty="0" smtClean="0"/>
              <a:t> </a:t>
            </a:r>
            <a:r>
              <a:rPr lang="fi-FI" sz="2400" dirty="0" err="1" smtClean="0"/>
              <a:t>employer</a:t>
            </a:r>
            <a:r>
              <a:rPr lang="fi-FI" sz="2400" dirty="0" smtClean="0"/>
              <a:t/>
            </a:r>
            <a:br>
              <a:rPr lang="fi-FI" sz="2400" dirty="0" smtClean="0"/>
            </a:br>
            <a:r>
              <a:rPr lang="fi-FI" sz="2400" dirty="0" err="1" smtClean="0"/>
              <a:t>how</a:t>
            </a:r>
            <a:r>
              <a:rPr lang="fi-FI" sz="2400" dirty="0" smtClean="0"/>
              <a:t> </a:t>
            </a:r>
            <a:r>
              <a:rPr lang="fi-FI" sz="2400" dirty="0" err="1" smtClean="0"/>
              <a:t>much</a:t>
            </a:r>
            <a:r>
              <a:rPr lang="fi-FI" sz="2400" dirty="0" smtClean="0"/>
              <a:t> to </a:t>
            </a:r>
            <a:r>
              <a:rPr lang="fi-FI" sz="2400" dirty="0" err="1" smtClean="0"/>
              <a:t>withhold</a:t>
            </a:r>
            <a:r>
              <a:rPr lang="fi-FI" sz="2400" dirty="0" smtClean="0"/>
              <a:t>.</a:t>
            </a:r>
          </a:p>
          <a:p>
            <a:pPr marL="0" indent="0">
              <a:buNone/>
            </a:pPr>
            <a:endParaRPr lang="fi-FI" sz="2400" dirty="0"/>
          </a:p>
          <a:p>
            <a:r>
              <a:rPr lang="fi-FI" sz="2400" dirty="0" err="1" smtClean="0"/>
              <a:t>Your</a:t>
            </a:r>
            <a:r>
              <a:rPr lang="fi-FI" sz="2400" dirty="0" smtClean="0"/>
              <a:t> </a:t>
            </a:r>
            <a:r>
              <a:rPr lang="fi-FI" sz="2400" dirty="0" err="1" smtClean="0"/>
              <a:t>get</a:t>
            </a:r>
            <a:r>
              <a:rPr lang="fi-FI" sz="2400" dirty="0" smtClean="0"/>
              <a:t> a new </a:t>
            </a:r>
            <a:r>
              <a:rPr lang="fi-FI" sz="2400" dirty="0" err="1" smtClean="0"/>
              <a:t>tax</a:t>
            </a:r>
            <a:r>
              <a:rPr lang="fi-FI" sz="2400" dirty="0" smtClean="0"/>
              <a:t> </a:t>
            </a:r>
            <a:r>
              <a:rPr lang="fi-FI" sz="2400" dirty="0" err="1" smtClean="0"/>
              <a:t>card</a:t>
            </a:r>
            <a:r>
              <a:rPr lang="fi-FI" sz="2400" dirty="0" smtClean="0"/>
              <a:t/>
            </a:r>
            <a:br>
              <a:rPr lang="fi-FI" sz="2400" dirty="0" smtClean="0"/>
            </a:br>
            <a:r>
              <a:rPr lang="fi-FI" sz="2400" dirty="0" err="1" smtClean="0"/>
              <a:t>sent</a:t>
            </a:r>
            <a:r>
              <a:rPr lang="fi-FI" sz="2400" dirty="0" smtClean="0"/>
              <a:t> to </a:t>
            </a:r>
            <a:r>
              <a:rPr lang="fi-FI" sz="2400" dirty="0" err="1" smtClean="0"/>
              <a:t>you</a:t>
            </a:r>
            <a:r>
              <a:rPr lang="fi-FI" sz="2400" dirty="0" smtClean="0"/>
              <a:t> </a:t>
            </a:r>
            <a:r>
              <a:rPr lang="fi-FI" sz="2400" dirty="0" err="1" smtClean="0"/>
              <a:t>every</a:t>
            </a:r>
            <a:r>
              <a:rPr lang="fi-FI" sz="2400" dirty="0" smtClean="0"/>
              <a:t> </a:t>
            </a:r>
            <a:r>
              <a:rPr lang="fi-FI" sz="2400" dirty="0" err="1" smtClean="0"/>
              <a:t>year</a:t>
            </a:r>
            <a:r>
              <a:rPr lang="fi-FI" sz="2400" dirty="0" smtClean="0"/>
              <a:t/>
            </a:r>
            <a:br>
              <a:rPr lang="fi-FI" sz="2400" dirty="0" smtClean="0"/>
            </a:br>
            <a:r>
              <a:rPr lang="fi-FI" sz="2400" dirty="0" smtClean="0"/>
              <a:t>in </a:t>
            </a:r>
            <a:r>
              <a:rPr lang="fi-FI" sz="2400" dirty="0" err="1" smtClean="0"/>
              <a:t>January</a:t>
            </a:r>
            <a:r>
              <a:rPr lang="fi-FI" sz="2400" dirty="0" smtClean="0"/>
              <a:t>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C7E8A3-728F-4A61-9090-E1C6F20BB129}" type="datetime1">
              <a:rPr lang="fi-FI" smtClean="0"/>
              <a:pPr>
                <a:defRPr/>
              </a:pPr>
              <a:t>17.5.2016</a:t>
            </a:fld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7218F5-2E25-47B2-96A0-49F87F08A49E}" type="slidenum">
              <a:rPr lang="fi-FI" smtClean="0"/>
              <a:pPr>
                <a:defRPr/>
              </a:pPr>
              <a:t>7</a:t>
            </a:fld>
            <a:endParaRPr lang="fi-FI"/>
          </a:p>
        </p:txBody>
      </p:sp>
      <p:pic>
        <p:nvPicPr>
          <p:cNvPr id="8" name="Kuva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908720"/>
            <a:ext cx="1637241" cy="5085184"/>
          </a:xfrm>
          <a:prstGeom prst="rect">
            <a:avLst/>
          </a:prstGeom>
        </p:spPr>
      </p:pic>
      <p:pic>
        <p:nvPicPr>
          <p:cNvPr id="9" name="Kuva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980728"/>
            <a:ext cx="1637240" cy="5085184"/>
          </a:xfrm>
          <a:prstGeom prst="rect">
            <a:avLst/>
          </a:prstGeom>
        </p:spPr>
      </p:pic>
      <p:sp>
        <p:nvSpPr>
          <p:cNvPr id="6" name="Tekstiruutu 5"/>
          <p:cNvSpPr txBox="1"/>
          <p:nvPr/>
        </p:nvSpPr>
        <p:spPr>
          <a:xfrm>
            <a:off x="467544" y="1070640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 smtClean="0"/>
              <a:t>2016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195096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Tax cards (continued)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979712" y="1447800"/>
            <a:ext cx="6859488" cy="4572000"/>
          </a:xfrm>
        </p:spPr>
        <p:txBody>
          <a:bodyPr/>
          <a:lstStyle/>
          <a:p>
            <a:r>
              <a:rPr lang="fi-FI" sz="2400" dirty="0" err="1" smtClean="0"/>
              <a:t>Ask</a:t>
            </a:r>
            <a:r>
              <a:rPr lang="fi-FI" sz="2400" dirty="0" smtClean="0"/>
              <a:t> for a new </a:t>
            </a:r>
            <a:r>
              <a:rPr lang="fi-FI" sz="2400" dirty="0" err="1" smtClean="0"/>
              <a:t>tax</a:t>
            </a:r>
            <a:r>
              <a:rPr lang="fi-FI" sz="2400" dirty="0" smtClean="0"/>
              <a:t> </a:t>
            </a:r>
            <a:r>
              <a:rPr lang="fi-FI" sz="2400" dirty="0" err="1" smtClean="0"/>
              <a:t>card</a:t>
            </a:r>
            <a:r>
              <a:rPr lang="fi-FI" sz="2400" dirty="0" smtClean="0"/>
              <a:t> </a:t>
            </a:r>
            <a:r>
              <a:rPr lang="fi-FI" sz="2400" dirty="0" err="1" smtClean="0"/>
              <a:t>if</a:t>
            </a:r>
            <a:r>
              <a:rPr lang="fi-FI" sz="2400" dirty="0" smtClean="0"/>
              <a:t>  </a:t>
            </a:r>
            <a:r>
              <a:rPr lang="fi-FI" sz="2400" dirty="0"/>
              <a:t/>
            </a:r>
            <a:br>
              <a:rPr lang="fi-FI" sz="2400" dirty="0"/>
            </a:br>
            <a:r>
              <a:rPr lang="fi-FI" sz="2400" dirty="0" err="1" smtClean="0"/>
              <a:t>your</a:t>
            </a:r>
            <a:r>
              <a:rPr lang="fi-FI" sz="2400" dirty="0" smtClean="0"/>
              <a:t> </a:t>
            </a:r>
            <a:r>
              <a:rPr lang="fi-FI" sz="2400" dirty="0" err="1" smtClean="0"/>
              <a:t>income</a:t>
            </a:r>
            <a:r>
              <a:rPr lang="fi-FI" sz="2400" dirty="0" smtClean="0"/>
              <a:t> </a:t>
            </a:r>
            <a:r>
              <a:rPr lang="fi-FI" sz="2400" dirty="0" err="1" smtClean="0"/>
              <a:t>changes</a:t>
            </a:r>
            <a:r>
              <a:rPr lang="fi-FI" sz="2400" dirty="0" smtClean="0"/>
              <a:t/>
            </a:r>
            <a:br>
              <a:rPr lang="fi-FI" sz="2400" dirty="0" smtClean="0"/>
            </a:br>
            <a:r>
              <a:rPr lang="fi-FI" sz="2400" dirty="0" err="1" smtClean="0"/>
              <a:t>during</a:t>
            </a:r>
            <a:r>
              <a:rPr lang="fi-FI" sz="2400" dirty="0" smtClean="0"/>
              <a:t> the </a:t>
            </a:r>
            <a:r>
              <a:rPr lang="fi-FI" sz="2400" dirty="0" err="1" smtClean="0"/>
              <a:t>year</a:t>
            </a:r>
            <a:r>
              <a:rPr lang="fi-FI" sz="2400" dirty="0" smtClean="0"/>
              <a:t>.</a:t>
            </a:r>
            <a:br>
              <a:rPr lang="fi-FI" sz="2400" dirty="0" smtClean="0"/>
            </a:br>
            <a:endParaRPr lang="fi-FI" sz="2400" dirty="0"/>
          </a:p>
          <a:p>
            <a:pPr lvl="1"/>
            <a:r>
              <a:rPr lang="fi-FI" sz="2000" dirty="0" err="1" smtClean="0">
                <a:hlinkClick r:id="rId2"/>
              </a:rPr>
              <a:t>Tax</a:t>
            </a:r>
            <a:r>
              <a:rPr lang="fi-FI" sz="2000" dirty="0" smtClean="0">
                <a:hlinkClick r:id="rId2"/>
              </a:rPr>
              <a:t> </a:t>
            </a:r>
            <a:r>
              <a:rPr lang="fi-FI" sz="2000" dirty="0" err="1" smtClean="0">
                <a:hlinkClick r:id="rId2"/>
              </a:rPr>
              <a:t>Card</a:t>
            </a:r>
            <a:r>
              <a:rPr lang="fi-FI" sz="2000" dirty="0" smtClean="0">
                <a:hlinkClick r:id="rId2"/>
              </a:rPr>
              <a:t> </a:t>
            </a:r>
            <a:r>
              <a:rPr lang="fi-FI" sz="2000" dirty="0" err="1" smtClean="0">
                <a:hlinkClick r:id="rId2"/>
              </a:rPr>
              <a:t>Online</a:t>
            </a:r>
            <a:r>
              <a:rPr lang="fi-FI" sz="2000" dirty="0" smtClean="0">
                <a:hlinkClick r:id="rId2"/>
              </a:rPr>
              <a:t> </a:t>
            </a:r>
            <a:r>
              <a:rPr lang="fi-FI" sz="2000" dirty="0" smtClean="0"/>
              <a:t>(</a:t>
            </a:r>
            <a:r>
              <a:rPr lang="fi-FI" sz="2000" dirty="0" err="1" smtClean="0"/>
              <a:t>tax.fi/taxcard</a:t>
            </a:r>
            <a:r>
              <a:rPr lang="fi-FI" sz="2000" dirty="0" smtClean="0"/>
              <a:t>)</a:t>
            </a:r>
            <a:endParaRPr lang="fi-FI" sz="2000" dirty="0"/>
          </a:p>
          <a:p>
            <a:pPr lvl="1"/>
            <a:r>
              <a:rPr lang="fi-FI" sz="2000" dirty="0" smtClean="0"/>
              <a:t>Telephone Service on </a:t>
            </a:r>
            <a:r>
              <a:rPr lang="fi-FI" sz="2000" dirty="0" smtClean="0"/>
              <a:t>029 497 000.</a:t>
            </a:r>
            <a:endParaRPr lang="fi-FI" sz="2000" dirty="0" smtClean="0"/>
          </a:p>
          <a:p>
            <a:pPr lvl="1"/>
            <a:r>
              <a:rPr lang="fi-FI" sz="2000" dirty="0" err="1" smtClean="0"/>
              <a:t>Visit</a:t>
            </a:r>
            <a:r>
              <a:rPr lang="fi-FI" sz="2000" dirty="0" smtClean="0"/>
              <a:t> </a:t>
            </a:r>
            <a:r>
              <a:rPr lang="fi-FI" sz="2000" dirty="0" err="1" smtClean="0"/>
              <a:t>any</a:t>
            </a:r>
            <a:r>
              <a:rPr lang="fi-FI" sz="2000" dirty="0" smtClean="0"/>
              <a:t> </a:t>
            </a:r>
            <a:r>
              <a:rPr lang="fi-FI" sz="2000" dirty="0" err="1" smtClean="0"/>
              <a:t>Tax</a:t>
            </a:r>
            <a:r>
              <a:rPr lang="fi-FI" sz="2000" dirty="0" smtClean="0"/>
              <a:t> Office.</a:t>
            </a:r>
            <a:endParaRPr lang="fi-FI" sz="2000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C7E8A3-728F-4A61-9090-E1C6F20BB129}" type="datetime1">
              <a:rPr lang="fi-FI" smtClean="0"/>
              <a:pPr>
                <a:defRPr/>
              </a:pPr>
              <a:t>17.5.2016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7218F5-2E25-47B2-96A0-49F87F08A49E}" type="slidenum">
              <a:rPr lang="fi-FI" smtClean="0"/>
              <a:pPr>
                <a:defRPr/>
              </a:pPr>
              <a:t>8</a:t>
            </a:fld>
            <a:endParaRPr lang="fi-FI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980728"/>
            <a:ext cx="1637241" cy="5085184"/>
          </a:xfrm>
          <a:prstGeom prst="rect">
            <a:avLst/>
          </a:prstGeom>
        </p:spPr>
      </p:pic>
      <p:pic>
        <p:nvPicPr>
          <p:cNvPr id="7" name="Kuva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980728"/>
            <a:ext cx="1637240" cy="5085184"/>
          </a:xfrm>
          <a:prstGeom prst="rect">
            <a:avLst/>
          </a:prstGeom>
        </p:spPr>
      </p:pic>
      <p:sp>
        <p:nvSpPr>
          <p:cNvPr id="8" name="Tekstiruutu 7"/>
          <p:cNvSpPr txBox="1"/>
          <p:nvPr/>
        </p:nvSpPr>
        <p:spPr>
          <a:xfrm>
            <a:off x="467544" y="1070640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 smtClean="0"/>
              <a:t>2016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312540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81000" y="44624"/>
            <a:ext cx="7772400" cy="1143000"/>
          </a:xfrm>
        </p:spPr>
        <p:txBody>
          <a:bodyPr/>
          <a:lstStyle/>
          <a:p>
            <a:r>
              <a:rPr lang="fi-FI" smtClean="0"/>
              <a:t>The tax card looks like this: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C7E8A3-728F-4A61-9090-E1C6F20BB129}" type="datetime1">
              <a:rPr lang="fi-FI" smtClean="0"/>
              <a:pPr>
                <a:defRPr/>
              </a:pPr>
              <a:t>17.5.2016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7218F5-2E25-47B2-96A0-49F87F08A49E}" type="slidenum">
              <a:rPr lang="fi-FI" smtClean="0"/>
              <a:pPr>
                <a:defRPr/>
              </a:pPr>
              <a:t>9</a:t>
            </a:fld>
            <a:endParaRPr lang="fi-FI"/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097810"/>
            <a:ext cx="3900280" cy="5427534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6" name="Kuvaselitesuorakulmio 5"/>
          <p:cNvSpPr/>
          <p:nvPr/>
        </p:nvSpPr>
        <p:spPr bwMode="auto">
          <a:xfrm>
            <a:off x="395536" y="2132856"/>
            <a:ext cx="2088232" cy="1368152"/>
          </a:xfrm>
          <a:prstGeom prst="wedgeRectCallout">
            <a:avLst>
              <a:gd name="adj1" fmla="val 69683"/>
              <a:gd name="adj2" fmla="val -41866"/>
            </a:avLst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Suorakulmio 7"/>
          <p:cNvSpPr/>
          <p:nvPr/>
        </p:nvSpPr>
        <p:spPr>
          <a:xfrm>
            <a:off x="467544" y="2354610"/>
            <a:ext cx="19442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400" smtClean="0"/>
              <a:t>The withholding rate </a:t>
            </a:r>
            <a:endParaRPr lang="fi-FI" sz="1400" dirty="0" smtClean="0"/>
          </a:p>
          <a:p>
            <a:r>
              <a:rPr lang="fi-FI" sz="1400" smtClean="0"/>
              <a:t>= how much  </a:t>
            </a:r>
            <a:br>
              <a:rPr lang="fi-FI" sz="1400" smtClean="0"/>
            </a:br>
            <a:r>
              <a:rPr lang="fi-FI" sz="1400" smtClean="0"/>
              <a:t>money your employer withholds.</a:t>
            </a:r>
            <a:endParaRPr lang="fi-FI" sz="1400" dirty="0"/>
          </a:p>
        </p:txBody>
      </p:sp>
      <p:sp>
        <p:nvSpPr>
          <p:cNvPr id="9" name="Kuvaselitesuorakulmio 8"/>
          <p:cNvSpPr/>
          <p:nvPr/>
        </p:nvSpPr>
        <p:spPr bwMode="auto">
          <a:xfrm>
            <a:off x="6444208" y="1700809"/>
            <a:ext cx="2150320" cy="1512168"/>
          </a:xfrm>
          <a:prstGeom prst="wedgeRectCallout">
            <a:avLst>
              <a:gd name="adj1" fmla="val -163034"/>
              <a:gd name="adj2" fmla="val -19927"/>
            </a:avLst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kstiruutu 9"/>
          <p:cNvSpPr txBox="1"/>
          <p:nvPr/>
        </p:nvSpPr>
        <p:spPr>
          <a:xfrm>
            <a:off x="6559601" y="1764395"/>
            <a:ext cx="201622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smtClean="0"/>
              <a:t>If your wages are</a:t>
            </a:r>
            <a:br>
              <a:rPr lang="fi-FI" sz="1400" smtClean="0"/>
            </a:br>
            <a:r>
              <a:rPr lang="fi-FI" sz="1400" smtClean="0"/>
              <a:t>higher than your income limit,  your employer must withhold this much.</a:t>
            </a:r>
            <a:endParaRPr lang="fi-FI" sz="1400" dirty="0"/>
          </a:p>
        </p:txBody>
      </p:sp>
      <p:sp>
        <p:nvSpPr>
          <p:cNvPr id="11" name="Kuvaselitesuorakulmio 10"/>
          <p:cNvSpPr/>
          <p:nvPr/>
        </p:nvSpPr>
        <p:spPr bwMode="auto">
          <a:xfrm>
            <a:off x="6444952" y="4660921"/>
            <a:ext cx="2245521" cy="1391091"/>
          </a:xfrm>
          <a:prstGeom prst="wedgeRectCallout">
            <a:avLst>
              <a:gd name="adj1" fmla="val -150523"/>
              <a:gd name="adj2" fmla="val -7122"/>
            </a:avLst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kstiruutu 11"/>
          <p:cNvSpPr txBox="1"/>
          <p:nvPr/>
        </p:nvSpPr>
        <p:spPr>
          <a:xfrm>
            <a:off x="6559601" y="4779507"/>
            <a:ext cx="20349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smtClean="0"/>
              <a:t>If you have </a:t>
            </a:r>
            <a:br>
              <a:rPr lang="fi-FI" sz="1400" smtClean="0"/>
            </a:br>
            <a:r>
              <a:rPr lang="fi-FI" sz="1400" smtClean="0"/>
              <a:t>a second job or jobs, </a:t>
            </a:r>
            <a:br>
              <a:rPr lang="fi-FI" sz="1400" smtClean="0"/>
            </a:br>
            <a:r>
              <a:rPr lang="fi-FI" sz="1400" smtClean="0"/>
              <a:t>you need this part</a:t>
            </a:r>
            <a:br>
              <a:rPr lang="fi-FI" sz="1400" smtClean="0"/>
            </a:br>
            <a:r>
              <a:rPr lang="fi-FI" sz="1400" smtClean="0"/>
              <a:t>of the tax card.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243089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800 Verohallinto">
  <a:themeElements>
    <a:clrScheme name="Verohallinto">
      <a:dk1>
        <a:srgbClr val="000000"/>
      </a:dk1>
      <a:lt1>
        <a:srgbClr val="FFFFFF"/>
      </a:lt1>
      <a:dk2>
        <a:srgbClr val="006600"/>
      </a:dk2>
      <a:lt2>
        <a:srgbClr val="E5EFE5"/>
      </a:lt2>
      <a:accent1>
        <a:srgbClr val="006600"/>
      </a:accent1>
      <a:accent2>
        <a:srgbClr val="FF9933"/>
      </a:accent2>
      <a:accent3>
        <a:srgbClr val="FFFFFF"/>
      </a:accent3>
      <a:accent4>
        <a:srgbClr val="000000"/>
      </a:accent4>
      <a:accent5>
        <a:srgbClr val="66A366"/>
      </a:accent5>
      <a:accent6>
        <a:srgbClr val="FFCC99"/>
      </a:accent6>
      <a:hlink>
        <a:srgbClr val="FF9933"/>
      </a:hlink>
      <a:folHlink>
        <a:srgbClr val="FFCC99"/>
      </a:folHlink>
    </a:clrScheme>
    <a:fontScheme name="Office-teem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-teem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em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em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em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67061aa-9e88-40f9-a868-f658d075011e"/>
    <VeroDocumentType xmlns="3c394618-7bd0-4b90-a3f4-f32cc6d3ebd3" xsi:nil="true"/>
    <TaxKeywordTaxHTField xmlns="367061aa-9e88-40f9-a868-f658d075011e">
      <Terms xmlns="http://schemas.microsoft.com/office/infopath/2007/PartnerControls">
        <TermInfo xmlns="http://schemas.microsoft.com/office/infopath/2007/PartnerControls">
          <TermName xmlns="http://schemas.microsoft.com/office/infopath/2007/PartnerControls">Esitysmateriaali</TermName>
          <TermId xmlns="http://schemas.microsoft.com/office/infopath/2007/PartnerControls">11111111-1111-1111-1111-111111111111</TermId>
        </TermInfo>
      </Terms>
    </TaxKeywordTaxHTField>
    <_dlc_ExpireDateSaved xmlns="http://schemas.microsoft.com/sharepoint/v3" xsi:nil="true"/>
    <_dlc_Expire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C9F68548B069E048901098EC7DD1C6DD" ma:contentTypeVersion="6" ma:contentTypeDescription="Luo uusi asiakirja." ma:contentTypeScope="" ma:versionID="e1700df97d219d930b068c3ffad67a7f">
  <xsd:schema xmlns:xsd="http://www.w3.org/2001/XMLSchema" xmlns:xs="http://www.w3.org/2001/XMLSchema" xmlns:p="http://schemas.microsoft.com/office/2006/metadata/properties" xmlns:ns1="http://schemas.microsoft.com/sharepoint/v3" xmlns:ns2="367061aa-9e88-40f9-a868-f658d075011e" xmlns:ns3="3c394618-7bd0-4b90-a3f4-f32cc6d3ebd3" targetNamespace="http://schemas.microsoft.com/office/2006/metadata/properties" ma:root="true" ma:fieldsID="9e4dc8c72fd63f3940f224ad05bdd488" ns1:_="" ns2:_="" ns3:_="">
    <xsd:import namespace="http://schemas.microsoft.com/sharepoint/v3"/>
    <xsd:import namespace="367061aa-9e88-40f9-a868-f658d075011e"/>
    <xsd:import namespace="3c394618-7bd0-4b90-a3f4-f32cc6d3ebd3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2:TaxKeywordTaxHTField" minOccurs="0"/>
                <xsd:element ref="ns3:VeroDocumentType" minOccurs="0"/>
                <xsd:element ref="ns1:_dlc_ExpireDateSaved" minOccurs="0"/>
                <xsd:element ref="ns1:_dlc_ExpireDate" minOccurs="0"/>
                <xsd:element ref="ns1:_dlc_Exemp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pireDateSaved" ma:index="12" nillable="true" ma:displayName="Alkuperäinen vanhenemispäivämäärä" ma:description="" ma:hidden="true" ma:internalName="_dlc_ExpireDateSaved" ma:readOnly="true">
      <xsd:simpleType>
        <xsd:restriction base="dms:DateTime"/>
      </xsd:simpleType>
    </xsd:element>
    <xsd:element name="_dlc_ExpireDate" ma:index="13" nillable="true" ma:displayName="Vanhenemispäivämäärä" ma:description="" ma:hidden="true" ma:indexed="true" ma:internalName="_dlc_ExpireDate" ma:readOnly="true">
      <xsd:simpleType>
        <xsd:restriction base="dms:DateTime"/>
      </xsd:simpleType>
    </xsd:element>
    <xsd:element name="_dlc_Exempt" ma:index="14" nillable="true" ma:displayName="Vapauta käytännöstä" ma:description="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7061aa-9e88-40f9-a868-f658d075011e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hidden="true" ma:list="{33a82d91-e1f2-4553-9b6f-a26de281709f}" ma:internalName="TaxCatchAll" ma:showField="CatchAllData" ma:web="{391018ba-182d-4012-a516-c32130393681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10" nillable="true" ma:taxonomy="true" ma:internalName="TaxKeywordTaxHTField" ma:taxonomyFieldName="TaxKeyword" ma:displayName="Yrityksen avainsanat" ma:fieldId="{23f27201-bee3-471e-b2e7-b64fd8b7ca38}" ma:taxonomyMulti="true" ma:sspId="f4ad869e-8771-4c47-8567-6d44bf76f8fc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394618-7bd0-4b90-a3f4-f32cc6d3ebd3" elementFormDefault="qualified">
    <xsd:import namespace="http://schemas.microsoft.com/office/2006/documentManagement/types"/>
    <xsd:import namespace="http://schemas.microsoft.com/office/infopath/2007/PartnerControls"/>
    <xsd:element name="VeroDocumentType" ma:index="11" nillable="true" ma:displayName="Dokumentin tyyppi" ma:internalName="VeroDocumentType">
      <xsd:simpleType>
        <xsd:restriction base="dms:Choice">
          <xsd:enumeration value="Aikataulu"/>
          <xsd:enumeration value="Asettamispäätös"/>
          <xsd:enumeration value="Demo"/>
          <xsd:enumeration value="Esityslista"/>
          <xsd:enumeration value="Esitysmateriaali"/>
          <xsd:enumeration value="Kansilehti"/>
          <xsd:enumeration value="Kirje"/>
          <xsd:enumeration value="Kirjepohja"/>
          <xsd:enumeration value="Kutsu"/>
          <xsd:enumeration value="Kuva"/>
          <xsd:enumeration value="Laskelma"/>
          <xsd:enumeration value="Laskuri"/>
          <xsd:enumeration value="Lausunto"/>
          <xsd:enumeration value="Luonnos"/>
          <xsd:enumeration value="Muistio"/>
          <xsd:enumeration value="Muutoslomake"/>
          <xsd:enumeration value="Määrittely"/>
          <xsd:enumeration value="Ohje"/>
          <xsd:enumeration value="Päätös"/>
          <xsd:enumeration value="Pöytäkirja"/>
          <xsd:enumeration value="Raportti"/>
          <xsd:enumeration value="Ratkaisu"/>
          <xsd:enumeration value="Saate"/>
          <xsd:enumeration value="Suunnitelma"/>
          <xsd:enumeration value="Tiedote"/>
          <xsd:enumeration value="Tilasto"/>
          <xsd:enumeration value="Uutinen"/>
          <xsd:enumeration value="Uutiskirj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57E3678-BC56-4234-ADD5-E66A154B8987}">
  <ds:schemaRefs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3c394618-7bd0-4b90-a3f4-f32cc6d3ebd3"/>
    <ds:schemaRef ds:uri="http://purl.org/dc/terms/"/>
    <ds:schemaRef ds:uri="http://schemas.microsoft.com/office/2006/documentManagement/types"/>
    <ds:schemaRef ds:uri="367061aa-9e88-40f9-a868-f658d075011e"/>
    <ds:schemaRef ds:uri="http://schemas.microsoft.com/sharepoint/v3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9598AEF-3CB0-475E-B768-857551684F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416E6A9-4BA2-48D7-BF3D-4666B4C4EA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67061aa-9e88-40f9-a868-f658d075011e"/>
    <ds:schemaRef ds:uri="3c394618-7bd0-4b90-a3f4-f32cc6d3ebd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0800 Verohallinto</Template>
  <TotalTime>669</TotalTime>
  <Words>370</Words>
  <Application>Microsoft Office PowerPoint</Application>
  <PresentationFormat>Näytössä katseltava diaesitys (4:3)</PresentationFormat>
  <Paragraphs>151</Paragraphs>
  <Slides>17</Slides>
  <Notes>2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17</vt:i4>
      </vt:variant>
    </vt:vector>
  </HeadingPairs>
  <TitlesOfParts>
    <vt:vector size="18" baseType="lpstr">
      <vt:lpstr>0800 Verohallinto</vt:lpstr>
      <vt:lpstr>Taxes in Finland</vt:lpstr>
      <vt:lpstr>Keywords</vt:lpstr>
      <vt:lpstr>Keywords (continued)</vt:lpstr>
      <vt:lpstr>How is the money used?</vt:lpstr>
      <vt:lpstr>You are a taxpayer, too: </vt:lpstr>
      <vt:lpstr>Tax Calendar</vt:lpstr>
      <vt:lpstr>Tax cards</vt:lpstr>
      <vt:lpstr>Tax cards (continued) </vt:lpstr>
      <vt:lpstr>The tax card looks like this:</vt:lpstr>
      <vt:lpstr>Pre-completed tax return </vt:lpstr>
      <vt:lpstr>Pre-completed tax return </vt:lpstr>
      <vt:lpstr>The return looks like this: </vt:lpstr>
      <vt:lpstr>Tax Return on the Web</vt:lpstr>
      <vt:lpstr>Tax decision </vt:lpstr>
      <vt:lpstr>About Refunds and Back Taxes</vt:lpstr>
      <vt:lpstr>Taxes can be reduced by deductions</vt:lpstr>
      <vt:lpstr>Taxes can be reduced by deductions</vt:lpstr>
    </vt:vector>
  </TitlesOfParts>
  <Manager>Verohallinto</Manager>
  <Company>Verohallinto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Suomen verotus selkeästi</dc:title>
  <dc:subject>Verohallinnon PowerPoint-esityspohja</dc:subject>
  <dc:creator>Harriet Mallenius</dc:creator>
  <cp:keywords>Esitysmateriaali</cp:keywords>
  <cp:lastModifiedBy>Riikka Kohtamäki</cp:lastModifiedBy>
  <cp:revision>107</cp:revision>
  <cp:lastPrinted>2004-05-12T07:24:07Z</cp:lastPrinted>
  <dcterms:created xsi:type="dcterms:W3CDTF">2015-10-12T10:18:55Z</dcterms:created>
  <dcterms:modified xsi:type="dcterms:W3CDTF">2016-05-17T10:16:36Z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0x010100C9F68548B069E048901098EC7DD1C6DD</vt:lpwstr>
  </property>
  <property fmtid="{D5CDD505-2E9C-101B-9397-08002B2CF9AE}" pid="3" name="TaxKeyword">
    <vt:lpwstr>21;#Esitysmateriaali|afdb80d3-a3a8-4769-a2ae-686113b3bab1</vt:lpwstr>
  </property>
  <property fmtid="{D5CDD505-2E9C-101B-9397-08002B2CF9AE}" pid="4" name="_dlc_policyId">
    <vt:lpwstr>/tyotilat/luento/Jaetut asiakirjat</vt:lpwstr>
  </property>
  <property fmtid="{D5CDD505-2E9C-101B-9397-08002B2CF9AE}" pid="5" name="ItemRetentionFormula">
    <vt:lpwstr>&lt;formula id="Microsoft.Office.RecordsManagement.PolicyFeatures.Expiration.Formula.BuiltIn"&gt;&lt;number&gt;1&lt;/number&gt;&lt;property&gt;Modified&lt;/property&gt;&lt;propertyId&gt;28cf69c5-fa48-462a-b5cd-27b6f9d2bd5f&lt;/propertyId&gt;&lt;period&gt;years&lt;/period&gt;&lt;/formula&gt;</vt:lpwstr>
  </property>
</Properties>
</file>